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401" r:id="rId3"/>
    <p:sldId id="402" r:id="rId4"/>
    <p:sldId id="409" r:id="rId5"/>
    <p:sldId id="403" r:id="rId6"/>
    <p:sldId id="408" r:id="rId7"/>
    <p:sldId id="407" r:id="rId8"/>
    <p:sldId id="406" r:id="rId9"/>
    <p:sldId id="405" r:id="rId10"/>
    <p:sldId id="404" r:id="rId11"/>
    <p:sldId id="410" r:id="rId12"/>
    <p:sldId id="414" r:id="rId13"/>
    <p:sldId id="413" r:id="rId14"/>
    <p:sldId id="412" r:id="rId15"/>
    <p:sldId id="411" r:id="rId16"/>
    <p:sldId id="417" r:id="rId17"/>
    <p:sldId id="416" r:id="rId18"/>
    <p:sldId id="415" r:id="rId19"/>
    <p:sldId id="418" r:id="rId20"/>
    <p:sldId id="419" r:id="rId21"/>
    <p:sldId id="310" r:id="rId22"/>
  </p:sldIdLst>
  <p:sldSz cx="9144000" cy="6858000" type="screen4x3"/>
  <p:notesSz cx="6797675" cy="9929813"/>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E14093-45D3-1E1E-67A3-75CA55D94709}" name="Cuppi Alessandro - Tremagi" initials="CAT" userId="S::Alessandro.Cuppi@tremagi.it::4f486db9-a607-421d-b97e-dabe2619db27"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3A40FA-81F6-4B25-99D9-44E1D037228E}" v="4" dt="2022-10-03T14:26:30.896"/>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92" autoAdjust="0"/>
    <p:restoredTop sz="94694"/>
  </p:normalViewPr>
  <p:slideViewPr>
    <p:cSldViewPr snapToGrid="0" snapToObjects="1">
      <p:cViewPr varScale="1">
        <p:scale>
          <a:sx n="105" d="100"/>
          <a:sy n="105" d="100"/>
        </p:scale>
        <p:origin x="207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4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491"/>
          </a:xfrm>
          <a:prstGeom prst="rect">
            <a:avLst/>
          </a:prstGeom>
        </p:spPr>
        <p:txBody>
          <a:bodyPr vert="horz" lIns="91440" tIns="45720" rIns="91440" bIns="45720" rtlCol="0"/>
          <a:lstStyle>
            <a:lvl1pPr algn="r">
              <a:defRPr sz="1200"/>
            </a:lvl1pPr>
          </a:lstStyle>
          <a:p>
            <a:fld id="{304EA955-DDD0-C449-90F9-F8305931A78A}" type="datetimeFigureOut">
              <a:rPr lang="it-IT" smtClean="0"/>
              <a:pPr/>
              <a:t>01/12/2023</a:t>
            </a:fld>
            <a:endParaRPr lang="it-IT"/>
          </a:p>
        </p:txBody>
      </p:sp>
      <p:sp>
        <p:nvSpPr>
          <p:cNvPr id="4" name="Segnaposto piè di pagina 3"/>
          <p:cNvSpPr>
            <a:spLocks noGrp="1"/>
          </p:cNvSpPr>
          <p:nvPr>
            <p:ph type="ftr" sz="quarter" idx="2"/>
          </p:nvPr>
        </p:nvSpPr>
        <p:spPr>
          <a:xfrm>
            <a:off x="0" y="9431599"/>
            <a:ext cx="2945659" cy="496491"/>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31599"/>
            <a:ext cx="2945659" cy="496491"/>
          </a:xfrm>
          <a:prstGeom prst="rect">
            <a:avLst/>
          </a:prstGeom>
        </p:spPr>
        <p:txBody>
          <a:bodyPr vert="horz" lIns="91440" tIns="45720" rIns="91440" bIns="45720" rtlCol="0" anchor="b"/>
          <a:lstStyle>
            <a:lvl1pPr algn="r">
              <a:defRPr sz="1200"/>
            </a:lvl1pPr>
          </a:lstStyle>
          <a:p>
            <a:fld id="{53206A05-8D11-F44F-8AA6-2FCBB1868685}" type="slidenum">
              <a:rPr lang="it-IT" smtClean="0"/>
              <a:pPr/>
              <a:t>‹N›</a:t>
            </a:fld>
            <a:endParaRPr lang="it-IT"/>
          </a:p>
        </p:txBody>
      </p:sp>
    </p:spTree>
    <p:extLst>
      <p:ext uri="{BB962C8B-B14F-4D97-AF65-F5344CB8AC3E}">
        <p14:creationId xmlns:p14="http://schemas.microsoft.com/office/powerpoint/2010/main" val="2601340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4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491"/>
          </a:xfrm>
          <a:prstGeom prst="rect">
            <a:avLst/>
          </a:prstGeom>
        </p:spPr>
        <p:txBody>
          <a:bodyPr vert="horz" lIns="91440" tIns="45720" rIns="91440" bIns="45720" rtlCol="0"/>
          <a:lstStyle>
            <a:lvl1pPr algn="r">
              <a:defRPr sz="1200"/>
            </a:lvl1pPr>
          </a:lstStyle>
          <a:p>
            <a:fld id="{A6E6FF62-F85F-A84E-AE21-5A1F4BC75179}" type="datetimeFigureOut">
              <a:rPr lang="it-IT" smtClean="0"/>
              <a:pPr/>
              <a:t>01/12/2023</a:t>
            </a:fld>
            <a:endParaRPr lang="it-IT"/>
          </a:p>
        </p:txBody>
      </p:sp>
      <p:sp>
        <p:nvSpPr>
          <p:cNvPr id="4" name="Segnaposto immagine diapositiva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6661"/>
            <a:ext cx="5438140" cy="4468416"/>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1599"/>
            <a:ext cx="2945659" cy="49649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31599"/>
            <a:ext cx="2945659" cy="496491"/>
          </a:xfrm>
          <a:prstGeom prst="rect">
            <a:avLst/>
          </a:prstGeom>
        </p:spPr>
        <p:txBody>
          <a:bodyPr vert="horz" lIns="91440" tIns="45720" rIns="91440" bIns="45720" rtlCol="0" anchor="b"/>
          <a:lstStyle>
            <a:lvl1pPr algn="r">
              <a:defRPr sz="1200"/>
            </a:lvl1pPr>
          </a:lstStyle>
          <a:p>
            <a:fld id="{553CD20E-5ACA-C246-BC03-991DC51E46E5}" type="slidenum">
              <a:rPr lang="it-IT" smtClean="0"/>
              <a:pPr/>
              <a:t>‹N›</a:t>
            </a:fld>
            <a:endParaRPr lang="it-IT"/>
          </a:p>
        </p:txBody>
      </p:sp>
    </p:spTree>
    <p:extLst>
      <p:ext uri="{BB962C8B-B14F-4D97-AF65-F5344CB8AC3E}">
        <p14:creationId xmlns:p14="http://schemas.microsoft.com/office/powerpoint/2010/main" val="11448394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2053737-3DDE-B74F-B9BC-1E385E0D43BD}" type="datetimeFigureOut">
              <a:rPr lang="it-IT" smtClean="0"/>
              <a:pPr/>
              <a:t>01/12/2023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878E0A-6FD7-8440-A5F8-0BB4AC1993F6}" type="slidenum">
              <a:rPr lang="it-IT" smtClean="0"/>
              <a:pPr/>
              <a:t>‹N›</a:t>
            </a:fld>
            <a:endParaRPr lang="it-IT"/>
          </a:p>
        </p:txBody>
      </p:sp>
    </p:spTree>
    <p:extLst>
      <p:ext uri="{BB962C8B-B14F-4D97-AF65-F5344CB8AC3E}">
        <p14:creationId xmlns:p14="http://schemas.microsoft.com/office/powerpoint/2010/main" val="249313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2053737-3DDE-B74F-B9BC-1E385E0D43BD}" type="datetimeFigureOut">
              <a:rPr lang="it-IT" smtClean="0"/>
              <a:pPr/>
              <a:t>01/12/2023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878E0A-6FD7-8440-A5F8-0BB4AC1993F6}" type="slidenum">
              <a:rPr lang="it-IT" smtClean="0"/>
              <a:pPr/>
              <a:t>‹N›</a:t>
            </a:fld>
            <a:endParaRPr lang="it-IT"/>
          </a:p>
        </p:txBody>
      </p:sp>
    </p:spTree>
    <p:extLst>
      <p:ext uri="{BB962C8B-B14F-4D97-AF65-F5344CB8AC3E}">
        <p14:creationId xmlns:p14="http://schemas.microsoft.com/office/powerpoint/2010/main" val="16964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2053737-3DDE-B74F-B9BC-1E385E0D43BD}" type="datetimeFigureOut">
              <a:rPr lang="it-IT" smtClean="0"/>
              <a:pPr/>
              <a:t>01/12/2023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878E0A-6FD7-8440-A5F8-0BB4AC1993F6}" type="slidenum">
              <a:rPr lang="it-IT" smtClean="0"/>
              <a:pPr/>
              <a:t>‹N›</a:t>
            </a:fld>
            <a:endParaRPr lang="it-IT"/>
          </a:p>
        </p:txBody>
      </p:sp>
    </p:spTree>
    <p:extLst>
      <p:ext uri="{BB962C8B-B14F-4D97-AF65-F5344CB8AC3E}">
        <p14:creationId xmlns:p14="http://schemas.microsoft.com/office/powerpoint/2010/main" val="346399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2053737-3DDE-B74F-B9BC-1E385E0D43BD}" type="datetimeFigureOut">
              <a:rPr lang="it-IT" smtClean="0"/>
              <a:pPr/>
              <a:t>01/12/2023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878E0A-6FD7-8440-A5F8-0BB4AC1993F6}" type="slidenum">
              <a:rPr lang="it-IT" smtClean="0"/>
              <a:pPr/>
              <a:t>‹N›</a:t>
            </a:fld>
            <a:endParaRPr lang="it-IT"/>
          </a:p>
        </p:txBody>
      </p:sp>
    </p:spTree>
    <p:extLst>
      <p:ext uri="{BB962C8B-B14F-4D97-AF65-F5344CB8AC3E}">
        <p14:creationId xmlns:p14="http://schemas.microsoft.com/office/powerpoint/2010/main" val="1980963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B2053737-3DDE-B74F-B9BC-1E385E0D43BD}" type="datetimeFigureOut">
              <a:rPr lang="it-IT" smtClean="0"/>
              <a:pPr/>
              <a:t>01/12/2023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6878E0A-6FD7-8440-A5F8-0BB4AC1993F6}" type="slidenum">
              <a:rPr lang="it-IT" smtClean="0"/>
              <a:pPr/>
              <a:t>‹N›</a:t>
            </a:fld>
            <a:endParaRPr lang="it-IT"/>
          </a:p>
        </p:txBody>
      </p:sp>
    </p:spTree>
    <p:extLst>
      <p:ext uri="{BB962C8B-B14F-4D97-AF65-F5344CB8AC3E}">
        <p14:creationId xmlns:p14="http://schemas.microsoft.com/office/powerpoint/2010/main" val="481278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2053737-3DDE-B74F-B9BC-1E385E0D43BD}" type="datetimeFigureOut">
              <a:rPr lang="it-IT" smtClean="0"/>
              <a:pPr/>
              <a:t>01/12/2023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878E0A-6FD7-8440-A5F8-0BB4AC1993F6}" type="slidenum">
              <a:rPr lang="it-IT" smtClean="0"/>
              <a:pPr/>
              <a:t>‹N›</a:t>
            </a:fld>
            <a:endParaRPr lang="it-IT"/>
          </a:p>
        </p:txBody>
      </p:sp>
    </p:spTree>
    <p:extLst>
      <p:ext uri="{BB962C8B-B14F-4D97-AF65-F5344CB8AC3E}">
        <p14:creationId xmlns:p14="http://schemas.microsoft.com/office/powerpoint/2010/main" val="1666886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2053737-3DDE-B74F-B9BC-1E385E0D43BD}" type="datetimeFigureOut">
              <a:rPr lang="it-IT" smtClean="0"/>
              <a:pPr/>
              <a:t>01/12/2023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6878E0A-6FD7-8440-A5F8-0BB4AC1993F6}" type="slidenum">
              <a:rPr lang="it-IT" smtClean="0"/>
              <a:pPr/>
              <a:t>‹N›</a:t>
            </a:fld>
            <a:endParaRPr lang="it-IT"/>
          </a:p>
        </p:txBody>
      </p:sp>
    </p:spTree>
    <p:extLst>
      <p:ext uri="{BB962C8B-B14F-4D97-AF65-F5344CB8AC3E}">
        <p14:creationId xmlns:p14="http://schemas.microsoft.com/office/powerpoint/2010/main" val="565774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B2053737-3DDE-B74F-B9BC-1E385E0D43BD}" type="datetimeFigureOut">
              <a:rPr lang="it-IT" smtClean="0"/>
              <a:pPr/>
              <a:t>01/12/2023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6878E0A-6FD7-8440-A5F8-0BB4AC1993F6}" type="slidenum">
              <a:rPr lang="it-IT" smtClean="0"/>
              <a:pPr/>
              <a:t>‹N›</a:t>
            </a:fld>
            <a:endParaRPr lang="it-IT"/>
          </a:p>
        </p:txBody>
      </p:sp>
    </p:spTree>
    <p:extLst>
      <p:ext uri="{BB962C8B-B14F-4D97-AF65-F5344CB8AC3E}">
        <p14:creationId xmlns:p14="http://schemas.microsoft.com/office/powerpoint/2010/main" val="150516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2053737-3DDE-B74F-B9BC-1E385E0D43BD}" type="datetimeFigureOut">
              <a:rPr lang="it-IT" smtClean="0"/>
              <a:pPr/>
              <a:t>01/12/2023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6878E0A-6FD7-8440-A5F8-0BB4AC1993F6}" type="slidenum">
              <a:rPr lang="it-IT" smtClean="0"/>
              <a:pPr/>
              <a:t>‹N›</a:t>
            </a:fld>
            <a:endParaRPr lang="it-IT"/>
          </a:p>
        </p:txBody>
      </p:sp>
    </p:spTree>
    <p:extLst>
      <p:ext uri="{BB962C8B-B14F-4D97-AF65-F5344CB8AC3E}">
        <p14:creationId xmlns:p14="http://schemas.microsoft.com/office/powerpoint/2010/main" val="1682180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B2053737-3DDE-B74F-B9BC-1E385E0D43BD}" type="datetimeFigureOut">
              <a:rPr lang="it-IT" smtClean="0"/>
              <a:pPr/>
              <a:t>01/12/2023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878E0A-6FD7-8440-A5F8-0BB4AC1993F6}" type="slidenum">
              <a:rPr lang="it-IT" smtClean="0"/>
              <a:pPr/>
              <a:t>‹N›</a:t>
            </a:fld>
            <a:endParaRPr lang="it-IT"/>
          </a:p>
        </p:txBody>
      </p:sp>
    </p:spTree>
    <p:extLst>
      <p:ext uri="{BB962C8B-B14F-4D97-AF65-F5344CB8AC3E}">
        <p14:creationId xmlns:p14="http://schemas.microsoft.com/office/powerpoint/2010/main" val="418361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B2053737-3DDE-B74F-B9BC-1E385E0D43BD}" type="datetimeFigureOut">
              <a:rPr lang="it-IT" smtClean="0"/>
              <a:pPr/>
              <a:t>01/12/2023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6878E0A-6FD7-8440-A5F8-0BB4AC1993F6}" type="slidenum">
              <a:rPr lang="it-IT" smtClean="0"/>
              <a:pPr/>
              <a:t>‹N›</a:t>
            </a:fld>
            <a:endParaRPr lang="it-IT"/>
          </a:p>
        </p:txBody>
      </p:sp>
    </p:spTree>
    <p:extLst>
      <p:ext uri="{BB962C8B-B14F-4D97-AF65-F5344CB8AC3E}">
        <p14:creationId xmlns:p14="http://schemas.microsoft.com/office/powerpoint/2010/main" val="240243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53737-3DDE-B74F-B9BC-1E385E0D43BD}" type="datetimeFigureOut">
              <a:rPr lang="it-IT" smtClean="0"/>
              <a:pPr/>
              <a:t>01/12/2023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78E0A-6FD7-8440-A5F8-0BB4AC1993F6}" type="slidenum">
              <a:rPr lang="it-IT" smtClean="0"/>
              <a:pPr/>
              <a:t>‹N›</a:t>
            </a:fld>
            <a:endParaRPr lang="it-IT"/>
          </a:p>
        </p:txBody>
      </p:sp>
    </p:spTree>
    <p:extLst>
      <p:ext uri="{BB962C8B-B14F-4D97-AF65-F5344CB8AC3E}">
        <p14:creationId xmlns:p14="http://schemas.microsoft.com/office/powerpoint/2010/main" val="2692308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8661" cy="6859482"/>
          </a:xfrm>
          <a:prstGeom prst="rect">
            <a:avLst/>
          </a:prstGeom>
        </p:spPr>
      </p:pic>
      <p:sp>
        <p:nvSpPr>
          <p:cNvPr id="9" name="Titolo 1">
            <a:extLst>
              <a:ext uri="{FF2B5EF4-FFF2-40B4-BE49-F238E27FC236}">
                <a16:creationId xmlns:a16="http://schemas.microsoft.com/office/drawing/2014/main" id="{29D33D4D-E49E-D19B-FC19-F2265EE44DAA}"/>
              </a:ext>
            </a:extLst>
          </p:cNvPr>
          <p:cNvSpPr txBox="1">
            <a:spLocks/>
          </p:cNvSpPr>
          <p:nvPr/>
        </p:nvSpPr>
        <p:spPr>
          <a:xfrm>
            <a:off x="299357" y="1715625"/>
            <a:ext cx="7107283" cy="216024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it-IT" sz="2800" i="1" dirty="0">
                <a:solidFill>
                  <a:srgbClr val="026DAB"/>
                </a:solidFill>
              </a:rPr>
              <a:t>Il superamento del servizio di tutela nei mercati energetici:</a:t>
            </a:r>
            <a:br>
              <a:rPr lang="it-IT" sz="2800" i="1" dirty="0">
                <a:solidFill>
                  <a:srgbClr val="026DAB"/>
                </a:solidFill>
              </a:rPr>
            </a:br>
            <a:br>
              <a:rPr lang="it-IT" sz="2800" i="1" dirty="0">
                <a:solidFill>
                  <a:srgbClr val="026DAB"/>
                </a:solidFill>
              </a:rPr>
            </a:br>
            <a:r>
              <a:rPr lang="it-IT" sz="2800" i="1" dirty="0">
                <a:solidFill>
                  <a:srgbClr val="026DAB"/>
                </a:solidFill>
              </a:rPr>
              <a:t>Le tutele graduali nel mercato elettrico</a:t>
            </a:r>
            <a:br>
              <a:rPr lang="it-IT" sz="2800" i="1" dirty="0">
                <a:solidFill>
                  <a:srgbClr val="026DAB"/>
                </a:solidFill>
              </a:rPr>
            </a:br>
            <a:br>
              <a:rPr lang="it-IT" sz="2800" i="1" dirty="0">
                <a:solidFill>
                  <a:srgbClr val="026DAB"/>
                </a:solidFill>
              </a:rPr>
            </a:br>
            <a:r>
              <a:rPr lang="it-IT" sz="2800" i="1" dirty="0">
                <a:solidFill>
                  <a:srgbClr val="026DAB"/>
                </a:solidFill>
              </a:rPr>
              <a:t>Il nuovo mercato del gas</a:t>
            </a:r>
            <a:endParaRPr lang="it-IT" sz="2800" dirty="0">
              <a:solidFill>
                <a:srgbClr val="026DAB"/>
              </a:solidFill>
            </a:endParaRPr>
          </a:p>
        </p:txBody>
      </p:sp>
      <p:sp>
        <p:nvSpPr>
          <p:cNvPr id="10" name="Sottotitolo 2">
            <a:extLst>
              <a:ext uri="{FF2B5EF4-FFF2-40B4-BE49-F238E27FC236}">
                <a16:creationId xmlns:a16="http://schemas.microsoft.com/office/drawing/2014/main" id="{085A0276-E905-A977-2035-D7BE51875814}"/>
              </a:ext>
            </a:extLst>
          </p:cNvPr>
          <p:cNvSpPr txBox="1">
            <a:spLocks/>
          </p:cNvSpPr>
          <p:nvPr/>
        </p:nvSpPr>
        <p:spPr>
          <a:xfrm>
            <a:off x="1241140" y="4601934"/>
            <a:ext cx="4680520" cy="1104528"/>
          </a:xfrm>
          <a:prstGeom prst="rect">
            <a:avLst/>
          </a:prstGeom>
          <a:ln>
            <a:noFill/>
          </a:ln>
        </p:spPr>
        <p:txBody>
          <a:bodyPr vert="horz" lIns="0" rIns="18288">
            <a:no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it-IT" sz="2500" b="1" i="1" dirty="0">
                <a:solidFill>
                  <a:srgbClr val="F78F1E"/>
                </a:solidFill>
                <a:effectLst>
                  <a:outerShdw blurRad="38100" dist="38100" dir="2700000" algn="tl">
                    <a:srgbClr val="000000">
                      <a:alpha val="43137"/>
                    </a:srgbClr>
                  </a:outerShdw>
                </a:effectLst>
              </a:rPr>
              <a:t>a cura di </a:t>
            </a:r>
          </a:p>
          <a:p>
            <a:pPr algn="ctr"/>
            <a:r>
              <a:rPr lang="it-IT" sz="2500" b="1" i="1" dirty="0">
                <a:solidFill>
                  <a:srgbClr val="F78F1E"/>
                </a:solidFill>
                <a:effectLst>
                  <a:outerShdw blurRad="38100" dist="38100" dir="2700000" algn="tl">
                    <a:srgbClr val="000000">
                      <a:alpha val="43137"/>
                    </a:srgbClr>
                  </a:outerShdw>
                </a:effectLst>
              </a:rPr>
              <a:t>Marco Vignola</a:t>
            </a:r>
          </a:p>
        </p:txBody>
      </p:sp>
    </p:spTree>
    <p:extLst>
      <p:ext uri="{BB962C8B-B14F-4D97-AF65-F5344CB8AC3E}">
        <p14:creationId xmlns:p14="http://schemas.microsoft.com/office/powerpoint/2010/main" val="1385748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10</a:t>
            </a:fld>
            <a:endParaRPr lang="en-US" dirty="0"/>
          </a:p>
        </p:txBody>
      </p:sp>
      <p:sp>
        <p:nvSpPr>
          <p:cNvPr id="2" name="CasellaDiTesto 1">
            <a:extLst>
              <a:ext uri="{FF2B5EF4-FFF2-40B4-BE49-F238E27FC236}">
                <a16:creationId xmlns:a16="http://schemas.microsoft.com/office/drawing/2014/main" id="{1FED982C-963B-79B9-DE5C-E6EFF61400DA}"/>
              </a:ext>
            </a:extLst>
          </p:cNvPr>
          <p:cNvSpPr txBox="1"/>
          <p:nvPr/>
        </p:nvSpPr>
        <p:spPr>
          <a:xfrm>
            <a:off x="267920" y="384626"/>
            <a:ext cx="7184440" cy="5909310"/>
          </a:xfrm>
          <a:prstGeom prst="rect">
            <a:avLst/>
          </a:prstGeom>
          <a:noFill/>
        </p:spPr>
        <p:txBody>
          <a:bodyPr wrap="square" rtlCol="0">
            <a:spAutoFit/>
          </a:bodyPr>
          <a:lstStyle/>
          <a:p>
            <a:pPr algn="ctr"/>
            <a:r>
              <a:rPr lang="it-IT" b="1" dirty="0"/>
              <a:t>Mercato Elettrico – Clienti NON Vulnerabili / STG (Servizio a Tutele Graduali)</a:t>
            </a:r>
          </a:p>
          <a:p>
            <a:pPr algn="ctr"/>
            <a:endParaRPr lang="it-IT" dirty="0"/>
          </a:p>
          <a:p>
            <a:endParaRPr lang="it-IT" dirty="0"/>
          </a:p>
          <a:p>
            <a:r>
              <a:rPr lang="it-IT" dirty="0"/>
              <a:t>Riguarderà </a:t>
            </a:r>
            <a:r>
              <a:rPr lang="it-IT" b="1" dirty="0"/>
              <a:t>tutti i clienti domestici non vulnerabili </a:t>
            </a:r>
            <a:r>
              <a:rPr lang="it-IT" dirty="0"/>
              <a:t>che ad aprile 2024 non avranno scelto un fornitore di energia elettrica sul mercato libero.</a:t>
            </a:r>
          </a:p>
          <a:p>
            <a:endParaRPr lang="it-IT" dirty="0"/>
          </a:p>
          <a:p>
            <a:r>
              <a:rPr lang="it-IT" dirty="0"/>
              <a:t>Le condizioni contrattuali  del Servizio a Tutele Graduali corrispondono a quelle delle offerte a </a:t>
            </a:r>
            <a:r>
              <a:rPr lang="it-IT" b="1" dirty="0"/>
              <a:t>Prezzo Libero A Condizioni Equiparate di Tutela (offerte PLACET)</a:t>
            </a:r>
            <a:r>
              <a:rPr lang="it-IT" dirty="0"/>
              <a:t>:</a:t>
            </a:r>
          </a:p>
          <a:p>
            <a:endParaRPr lang="it-IT" dirty="0"/>
          </a:p>
          <a:p>
            <a:pPr marL="285750" indent="-285750">
              <a:buFont typeface="Arial" panose="020B0604020202020204" pitchFamily="34" charset="0"/>
              <a:buChar char="•"/>
            </a:pPr>
            <a:r>
              <a:rPr lang="it-IT" b="1" dirty="0"/>
              <a:t>tempistiche di fatturazione</a:t>
            </a:r>
            <a:r>
              <a:rPr lang="it-IT" dirty="0"/>
              <a:t>: bimestrale;</a:t>
            </a:r>
          </a:p>
          <a:p>
            <a:pPr marL="285750" indent="-285750">
              <a:buFont typeface="Arial" panose="020B0604020202020204" pitchFamily="34" charset="0"/>
              <a:buChar char="•"/>
            </a:pPr>
            <a:r>
              <a:rPr lang="it-IT" b="1" dirty="0"/>
              <a:t>garanzie richiesta al cliente</a:t>
            </a:r>
            <a:r>
              <a:rPr lang="it-IT" dirty="0"/>
              <a:t>: nessuna nel caso di pagamento tramite domiciliazione bancaria, postale o su carta di credito; in tutti gli altri casi, addebito del deposito cauzionale, nella prima bolletta, pari a €11,5 per ogni kW di potenza contrattualmente impegnata;</a:t>
            </a:r>
          </a:p>
          <a:p>
            <a:pPr marL="285750" indent="-285750">
              <a:buFont typeface="Arial" panose="020B0604020202020204" pitchFamily="34" charset="0"/>
              <a:buChar char="•"/>
            </a:pPr>
            <a:r>
              <a:rPr lang="it-IT" b="1" dirty="0"/>
              <a:t>modalità di pagamento</a:t>
            </a:r>
            <a:r>
              <a:rPr lang="it-IT" dirty="0"/>
              <a:t>: domiciliazione bancaria, postale o su carta di credito oppure bollettino.</a:t>
            </a:r>
          </a:p>
          <a:p>
            <a:endParaRPr lang="it-IT" dirty="0"/>
          </a:p>
          <a:p>
            <a:r>
              <a:rPr lang="it-IT" dirty="0"/>
              <a:t>Per quanto riguarda la durata delle condizioni economiche sarà  di </a:t>
            </a:r>
            <a:r>
              <a:rPr lang="it-IT" b="1" dirty="0"/>
              <a:t>36 mesi a decorrere dal 1° aprile 2024</a:t>
            </a:r>
          </a:p>
        </p:txBody>
      </p:sp>
    </p:spTree>
    <p:extLst>
      <p:ext uri="{BB962C8B-B14F-4D97-AF65-F5344CB8AC3E}">
        <p14:creationId xmlns:p14="http://schemas.microsoft.com/office/powerpoint/2010/main" val="3942503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11</a:t>
            </a:fld>
            <a:endParaRPr lang="en-US" dirty="0"/>
          </a:p>
        </p:txBody>
      </p:sp>
      <p:sp>
        <p:nvSpPr>
          <p:cNvPr id="3" name="CasellaDiTesto 2">
            <a:extLst>
              <a:ext uri="{FF2B5EF4-FFF2-40B4-BE49-F238E27FC236}">
                <a16:creationId xmlns:a16="http://schemas.microsoft.com/office/drawing/2014/main" id="{20EE549E-1C60-1E1A-CD65-1E1634C669DE}"/>
              </a:ext>
            </a:extLst>
          </p:cNvPr>
          <p:cNvSpPr txBox="1"/>
          <p:nvPr/>
        </p:nvSpPr>
        <p:spPr>
          <a:xfrm>
            <a:off x="181638" y="423624"/>
            <a:ext cx="7394752" cy="6186309"/>
          </a:xfrm>
          <a:prstGeom prst="rect">
            <a:avLst/>
          </a:prstGeom>
          <a:noFill/>
        </p:spPr>
        <p:txBody>
          <a:bodyPr wrap="square" rtlCol="0">
            <a:spAutoFit/>
          </a:bodyPr>
          <a:lstStyle/>
          <a:p>
            <a:pPr algn="ctr"/>
            <a:r>
              <a:rPr lang="it-IT" b="1" dirty="0"/>
              <a:t>Mercato Elettrico – Clienti NON Vulnerabili / STG (Servizio a Tutele Graduali)</a:t>
            </a:r>
          </a:p>
          <a:p>
            <a:pPr algn="ctr"/>
            <a:endParaRPr lang="it-IT" dirty="0"/>
          </a:p>
          <a:p>
            <a:r>
              <a:rPr lang="it-IT" b="1" dirty="0"/>
              <a:t>Le condizioni economiche </a:t>
            </a:r>
            <a:r>
              <a:rPr lang="it-IT" dirty="0"/>
              <a:t>relative alla Spesa per la materia energia </a:t>
            </a:r>
            <a:r>
              <a:rPr lang="it-IT" b="1" dirty="0"/>
              <a:t>sono basate sui valori consuntivi del PUN</a:t>
            </a:r>
            <a:r>
              <a:rPr lang="it-IT" dirty="0"/>
              <a:t>, e comprendono corrispettivi a copertura degli altri costi di approvvigionamento e commercializzazione. </a:t>
            </a:r>
            <a:r>
              <a:rPr lang="it-IT" b="1" dirty="0"/>
              <a:t>Il prezzo pagato dai clienti finali dipende anche dal livello dei parametri offerti da ciascun esercente il Servizio a Tutele Graduali in ciascuna area territoriale di assegnazione del servizio.</a:t>
            </a:r>
          </a:p>
          <a:p>
            <a:endParaRPr lang="it-IT" b="1" dirty="0"/>
          </a:p>
          <a:p>
            <a:r>
              <a:rPr lang="it-IT" dirty="0"/>
              <a:t>Ogni fornitore il Servizio a Tutele Graduali cui è stato affidato un ambito territoriale, invia ai propri clienti assegnati una comunicazione con le seguenti informazioni:</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riferimenti dell'esercente (sito web e contatti);</a:t>
            </a:r>
          </a:p>
          <a:p>
            <a:pPr marL="285750" indent="-285750">
              <a:buFont typeface="Arial" panose="020B0604020202020204" pitchFamily="34" charset="0"/>
              <a:buChar char="•"/>
            </a:pPr>
            <a:r>
              <a:rPr lang="it-IT" dirty="0"/>
              <a:t>motivo e data di attivazione del servizio e le condizioni di erogazione;</a:t>
            </a:r>
          </a:p>
          <a:p>
            <a:pPr marL="285750" indent="-285750">
              <a:buFont typeface="Arial" panose="020B0604020202020204" pitchFamily="34" charset="0"/>
              <a:buChar char="•"/>
            </a:pPr>
            <a:r>
              <a:rPr lang="it-IT" dirty="0"/>
              <a:t>modalità di spedizione delle bollette;</a:t>
            </a:r>
          </a:p>
          <a:p>
            <a:pPr marL="285750" indent="-285750">
              <a:buFont typeface="Arial" panose="020B0604020202020204" pitchFamily="34" charset="0"/>
              <a:buChar char="•"/>
            </a:pPr>
            <a:r>
              <a:rPr lang="it-IT" dirty="0"/>
              <a:t>diritto di recesso dal contratto;</a:t>
            </a:r>
          </a:p>
          <a:p>
            <a:pPr marL="285750" indent="-285750">
              <a:buFont typeface="Arial" panose="020B0604020202020204" pitchFamily="34" charset="0"/>
              <a:buChar char="•"/>
            </a:pPr>
            <a:r>
              <a:rPr lang="it-IT" dirty="0"/>
              <a:t>riferimenti al Portale Offerte e allo Sportello per il consumatore Energia e Ambiente.</a:t>
            </a:r>
          </a:p>
          <a:p>
            <a:endParaRPr lang="it-IT" b="1" dirty="0"/>
          </a:p>
          <a:p>
            <a:endParaRPr lang="it-IT" b="1" dirty="0"/>
          </a:p>
          <a:p>
            <a:endParaRPr lang="it-IT" dirty="0"/>
          </a:p>
        </p:txBody>
      </p:sp>
    </p:spTree>
    <p:extLst>
      <p:ext uri="{BB962C8B-B14F-4D97-AF65-F5344CB8AC3E}">
        <p14:creationId xmlns:p14="http://schemas.microsoft.com/office/powerpoint/2010/main" val="4146270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12</a:t>
            </a:fld>
            <a:endParaRPr lang="en-US" dirty="0"/>
          </a:p>
        </p:txBody>
      </p:sp>
      <p:sp>
        <p:nvSpPr>
          <p:cNvPr id="2" name="CasellaDiTesto 1">
            <a:extLst>
              <a:ext uri="{FF2B5EF4-FFF2-40B4-BE49-F238E27FC236}">
                <a16:creationId xmlns:a16="http://schemas.microsoft.com/office/drawing/2014/main" id="{B216A8CD-ED4A-52C0-31BA-E6A4D776F3FF}"/>
              </a:ext>
            </a:extLst>
          </p:cNvPr>
          <p:cNvSpPr txBox="1"/>
          <p:nvPr/>
        </p:nvSpPr>
        <p:spPr>
          <a:xfrm>
            <a:off x="158192" y="688990"/>
            <a:ext cx="7449616" cy="5078313"/>
          </a:xfrm>
          <a:prstGeom prst="rect">
            <a:avLst/>
          </a:prstGeom>
          <a:noFill/>
        </p:spPr>
        <p:txBody>
          <a:bodyPr wrap="square" rtlCol="0">
            <a:spAutoFit/>
          </a:bodyPr>
          <a:lstStyle/>
          <a:p>
            <a:pPr algn="ctr"/>
            <a:r>
              <a:rPr lang="it-IT" b="1" dirty="0"/>
              <a:t>Mercato Gas - Gli obblighi informativi</a:t>
            </a:r>
          </a:p>
          <a:p>
            <a:pPr algn="ctr"/>
            <a:endParaRPr lang="it-IT" b="1" dirty="0"/>
          </a:p>
          <a:p>
            <a:pPr algn="ctr"/>
            <a:endParaRPr lang="it-IT" b="1" dirty="0"/>
          </a:p>
          <a:p>
            <a:r>
              <a:rPr lang="it-IT" dirty="0"/>
              <a:t>Ad oggi </a:t>
            </a:r>
            <a:r>
              <a:rPr lang="it-IT" b="1" dirty="0"/>
              <a:t>non è ancora partita la campagna informativa </a:t>
            </a:r>
            <a:r>
              <a:rPr lang="it-IT" dirty="0"/>
              <a:t>che è stata prevista dal legislatore con lo scopo di informare il consumatore sulle modalità della fine tutela e indirizzarlo su scelte consapevoli, anche con la promozione degli strumenti a disposizione (Sportello per il Consumatore, Portale Offerte, Portale Consumi).</a:t>
            </a:r>
          </a:p>
          <a:p>
            <a:endParaRPr lang="it-IT" dirty="0"/>
          </a:p>
          <a:p>
            <a:r>
              <a:rPr lang="it-IT" dirty="0"/>
              <a:t>L’ARERA ha previsto che a </a:t>
            </a:r>
            <a:r>
              <a:rPr lang="it-IT" b="1" dirty="0"/>
              <a:t>settembre 2023</a:t>
            </a:r>
            <a:r>
              <a:rPr lang="it-IT" dirty="0"/>
              <a:t>, le famiglie e i condomìni che si trovano ancora nel servizio di tutela gas debbano ricevere una comunicazione da parte del proprio venditore nella quale verranno evidenziate le possibilità a disposizione dei consumatori tra cui quella di scegliere l'offerta di mercato libero più conveniente, in termini di spesa annua stimata, tra le offerte in corso di validità del venditore al momento della comunicazione.</a:t>
            </a:r>
          </a:p>
          <a:p>
            <a:pPr algn="ctr"/>
            <a:endParaRPr lang="it-IT" b="1" dirty="0"/>
          </a:p>
          <a:p>
            <a:pPr marL="285750" indent="-285750">
              <a:buFont typeface="Arial" panose="020B0604020202020204" pitchFamily="34" charset="0"/>
              <a:buChar char="•"/>
            </a:pPr>
            <a:endParaRPr lang="it-IT" b="1" dirty="0"/>
          </a:p>
          <a:p>
            <a:endParaRPr lang="it-IT" dirty="0"/>
          </a:p>
        </p:txBody>
      </p:sp>
    </p:spTree>
    <p:extLst>
      <p:ext uri="{BB962C8B-B14F-4D97-AF65-F5344CB8AC3E}">
        <p14:creationId xmlns:p14="http://schemas.microsoft.com/office/powerpoint/2010/main" val="2787899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13</a:t>
            </a:fld>
            <a:endParaRPr lang="en-US" dirty="0"/>
          </a:p>
        </p:txBody>
      </p:sp>
      <p:sp>
        <p:nvSpPr>
          <p:cNvPr id="2" name="CasellaDiTesto 1">
            <a:extLst>
              <a:ext uri="{FF2B5EF4-FFF2-40B4-BE49-F238E27FC236}">
                <a16:creationId xmlns:a16="http://schemas.microsoft.com/office/drawing/2014/main" id="{1D70FDB1-5249-9547-6F1B-C83E79B7F2EB}"/>
              </a:ext>
            </a:extLst>
          </p:cNvPr>
          <p:cNvSpPr txBox="1"/>
          <p:nvPr/>
        </p:nvSpPr>
        <p:spPr>
          <a:xfrm>
            <a:off x="181638" y="666658"/>
            <a:ext cx="7522768" cy="5909310"/>
          </a:xfrm>
          <a:prstGeom prst="rect">
            <a:avLst/>
          </a:prstGeom>
          <a:noFill/>
        </p:spPr>
        <p:txBody>
          <a:bodyPr wrap="square" rtlCol="0">
            <a:spAutoFit/>
          </a:bodyPr>
          <a:lstStyle/>
          <a:p>
            <a:pPr algn="ctr"/>
            <a:r>
              <a:rPr lang="it-IT" b="1" dirty="0"/>
              <a:t>Mercato Gas - Gli obblighi informativi</a:t>
            </a:r>
          </a:p>
          <a:p>
            <a:pPr algn="ctr"/>
            <a:endParaRPr lang="it-IT" b="1" dirty="0"/>
          </a:p>
          <a:p>
            <a:pPr algn="ctr"/>
            <a:endParaRPr lang="it-IT" b="1" dirty="0"/>
          </a:p>
          <a:p>
            <a:r>
              <a:rPr lang="it-IT" dirty="0"/>
              <a:t>Dal mese di </a:t>
            </a:r>
            <a:r>
              <a:rPr lang="it-IT" b="1" dirty="0"/>
              <a:t>settembre 2023</a:t>
            </a:r>
            <a:r>
              <a:rPr lang="it-IT" dirty="0"/>
              <a:t>, i venditori invieranno a </a:t>
            </a:r>
            <a:r>
              <a:rPr lang="it-IT" b="1" dirty="0"/>
              <a:t>tutti i clienti serviti in tutela gas </a:t>
            </a:r>
            <a:r>
              <a:rPr lang="it-IT" dirty="0"/>
              <a:t>una comunicazione:</a:t>
            </a:r>
          </a:p>
          <a:p>
            <a:pPr marL="285750" indent="-285750">
              <a:buFont typeface="Arial" panose="020B0604020202020204" pitchFamily="34" charset="0"/>
              <a:buChar char="•"/>
            </a:pPr>
            <a:r>
              <a:rPr lang="it-IT" dirty="0"/>
              <a:t>con le </a:t>
            </a:r>
            <a:r>
              <a:rPr lang="it-IT" b="1" dirty="0"/>
              <a:t>informazioni sulla rimozione del servizio di tutela </a:t>
            </a:r>
            <a:r>
              <a:rPr lang="it-IT" dirty="0"/>
              <a:t>gas,</a:t>
            </a:r>
          </a:p>
          <a:p>
            <a:pPr marL="285750" indent="-285750">
              <a:buFont typeface="Arial" panose="020B0604020202020204" pitchFamily="34" charset="0"/>
              <a:buChar char="•"/>
            </a:pPr>
            <a:r>
              <a:rPr lang="it-IT" b="1" dirty="0"/>
              <a:t>l’indicazione </a:t>
            </a:r>
            <a:r>
              <a:rPr lang="it-IT" b="1" dirty="0" err="1"/>
              <a:t>dgli</a:t>
            </a:r>
            <a:r>
              <a:rPr lang="it-IT" b="1" dirty="0"/>
              <a:t> strumenti dell’ARERA </a:t>
            </a:r>
            <a:r>
              <a:rPr lang="it-IT" dirty="0"/>
              <a:t>per effettuare una scelta consapevole (Portale Offerte e Portale Consumi) e per ottenere informazioni sui propri diritti (Sportello per il consumatore Energia e Ambiente e pagina ARERA per il consumatore). </a:t>
            </a:r>
          </a:p>
          <a:p>
            <a:endParaRPr lang="it-IT" b="1" dirty="0"/>
          </a:p>
          <a:p>
            <a:r>
              <a:rPr lang="it-IT" b="1" dirty="0"/>
              <a:t>In caso di cliente vulnerabile </a:t>
            </a:r>
            <a:r>
              <a:rPr lang="it-IT" dirty="0"/>
              <a:t>la comunicazione deve anche specificare: </a:t>
            </a:r>
          </a:p>
          <a:p>
            <a:pPr marL="285750" indent="-285750">
              <a:buFont typeface="Arial" panose="020B0604020202020204" pitchFamily="34" charset="0"/>
              <a:buChar char="•"/>
            </a:pPr>
            <a:r>
              <a:rPr lang="it-IT" b="1" dirty="0"/>
              <a:t>le condizioni </a:t>
            </a:r>
            <a:r>
              <a:rPr lang="it-IT" dirty="0"/>
              <a:t>che lo qualificano come vulnerabile e il diritto di essere fornito nel servizio di tutela della vulnerabilità con le relative condizioni economiche, </a:t>
            </a:r>
          </a:p>
          <a:p>
            <a:pPr marL="285750" indent="-285750">
              <a:buFont typeface="Arial" panose="020B0604020202020204" pitchFamily="34" charset="0"/>
              <a:buChar char="•"/>
            </a:pPr>
            <a:r>
              <a:rPr lang="it-IT" b="1" dirty="0"/>
              <a:t>la facoltà di scegliere </a:t>
            </a:r>
            <a:r>
              <a:rPr lang="it-IT" dirty="0"/>
              <a:t>un'altra offerta con il proprio o un altro venditore, </a:t>
            </a:r>
          </a:p>
          <a:p>
            <a:pPr marL="285750" indent="-285750">
              <a:buFont typeface="Arial" panose="020B0604020202020204" pitchFamily="34" charset="0"/>
              <a:buChar char="•"/>
            </a:pPr>
            <a:r>
              <a:rPr lang="it-IT" b="1" dirty="0"/>
              <a:t>il fatto che in caso di inerzia</a:t>
            </a:r>
            <a:r>
              <a:rPr lang="it-IT" dirty="0"/>
              <a:t>, cioè di mancata scelta di un'offerta, a partire da gennaio 2024 </a:t>
            </a:r>
            <a:r>
              <a:rPr lang="it-IT" b="1" dirty="0"/>
              <a:t>sarà servito dallo stesso venditore nel servizio di tutela della vulnerabilità</a:t>
            </a:r>
            <a:r>
              <a:rPr lang="it-IT" dirty="0"/>
              <a:t>.</a:t>
            </a:r>
            <a:endParaRPr lang="it-IT" b="1" dirty="0"/>
          </a:p>
          <a:p>
            <a:pPr marL="285750" indent="-285750">
              <a:buFont typeface="Arial" panose="020B0604020202020204" pitchFamily="34" charset="0"/>
              <a:buChar char="•"/>
            </a:pPr>
            <a:endParaRPr lang="it-IT" b="1" dirty="0"/>
          </a:p>
          <a:p>
            <a:endParaRPr lang="it-IT" dirty="0"/>
          </a:p>
        </p:txBody>
      </p:sp>
    </p:spTree>
    <p:extLst>
      <p:ext uri="{BB962C8B-B14F-4D97-AF65-F5344CB8AC3E}">
        <p14:creationId xmlns:p14="http://schemas.microsoft.com/office/powerpoint/2010/main" val="3004837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14</a:t>
            </a:fld>
            <a:endParaRPr lang="en-US" dirty="0"/>
          </a:p>
        </p:txBody>
      </p:sp>
      <p:sp>
        <p:nvSpPr>
          <p:cNvPr id="2" name="CasellaDiTesto 1">
            <a:extLst>
              <a:ext uri="{FF2B5EF4-FFF2-40B4-BE49-F238E27FC236}">
                <a16:creationId xmlns:a16="http://schemas.microsoft.com/office/drawing/2014/main" id="{02BC2363-1653-47C7-5B76-4639FC7A2326}"/>
              </a:ext>
            </a:extLst>
          </p:cNvPr>
          <p:cNvSpPr txBox="1"/>
          <p:nvPr/>
        </p:nvSpPr>
        <p:spPr>
          <a:xfrm>
            <a:off x="121616" y="763201"/>
            <a:ext cx="7861096" cy="5078313"/>
          </a:xfrm>
          <a:prstGeom prst="rect">
            <a:avLst/>
          </a:prstGeom>
          <a:noFill/>
        </p:spPr>
        <p:txBody>
          <a:bodyPr wrap="square" rtlCol="0">
            <a:spAutoFit/>
          </a:bodyPr>
          <a:lstStyle/>
          <a:p>
            <a:pPr algn="ctr"/>
            <a:r>
              <a:rPr lang="it-IT" b="1" dirty="0"/>
              <a:t>Mercato Gas - Gli obblighi informativi</a:t>
            </a:r>
          </a:p>
          <a:p>
            <a:pPr algn="ctr"/>
            <a:endParaRPr lang="it-IT" b="1" dirty="0"/>
          </a:p>
          <a:p>
            <a:pPr algn="ctr"/>
            <a:endParaRPr lang="it-IT" b="1" dirty="0"/>
          </a:p>
          <a:p>
            <a:r>
              <a:rPr lang="it-IT" dirty="0"/>
              <a:t>Per i </a:t>
            </a:r>
            <a:r>
              <a:rPr lang="it-IT" b="1" dirty="0"/>
              <a:t>clienti NON vulnerabili</a:t>
            </a:r>
            <a:r>
              <a:rPr lang="it-IT" dirty="0"/>
              <a:t>, invece, i contenuti aggiuntivi della comunicazione riguardano: </a:t>
            </a:r>
          </a:p>
          <a:p>
            <a:pPr marL="285750" indent="-285750">
              <a:buFont typeface="Arial" panose="020B0604020202020204" pitchFamily="34" charset="0"/>
              <a:buChar char="•"/>
            </a:pPr>
            <a:r>
              <a:rPr lang="it-IT" b="1" dirty="0"/>
              <a:t>la possibilità di comunicare la propria eventuale condizione di vulnerabilità </a:t>
            </a:r>
            <a:r>
              <a:rPr lang="it-IT" dirty="0"/>
              <a:t>(nel caso di clienti domestici), </a:t>
            </a:r>
          </a:p>
          <a:p>
            <a:pPr marL="285750" indent="-285750">
              <a:buFont typeface="Arial" panose="020B0604020202020204" pitchFamily="34" charset="0"/>
              <a:buChar char="•"/>
            </a:pPr>
            <a:r>
              <a:rPr lang="it-IT" b="1" dirty="0"/>
              <a:t>la possibilità di scegliere l'offerta di mercato libero più conveniente </a:t>
            </a:r>
            <a:r>
              <a:rPr lang="it-IT" dirty="0"/>
              <a:t>tra quelle proposte dal proprio venditore, </a:t>
            </a:r>
          </a:p>
          <a:p>
            <a:pPr marL="285750" indent="-285750">
              <a:buFont typeface="Arial" panose="020B0604020202020204" pitchFamily="34" charset="0"/>
              <a:buChar char="•"/>
            </a:pPr>
            <a:r>
              <a:rPr lang="it-IT" b="1" dirty="0"/>
              <a:t>la facoltà di scegliere un'altra offerta</a:t>
            </a:r>
            <a:r>
              <a:rPr lang="it-IT" dirty="0"/>
              <a:t> con il proprio o un altro venditore, </a:t>
            </a:r>
          </a:p>
          <a:p>
            <a:pPr marL="285750" indent="-285750">
              <a:buFont typeface="Arial" panose="020B0604020202020204" pitchFamily="34" charset="0"/>
              <a:buChar char="•"/>
            </a:pPr>
            <a:r>
              <a:rPr lang="it-IT" b="1" dirty="0"/>
              <a:t>le nuove condizioni di fornitura a partire da gennaio 2024 in caso di inerzia del cliente</a:t>
            </a:r>
            <a:r>
              <a:rPr lang="it-IT" dirty="0"/>
              <a:t>.</a:t>
            </a:r>
          </a:p>
          <a:p>
            <a:endParaRPr lang="it-IT" dirty="0"/>
          </a:p>
          <a:p>
            <a:r>
              <a:rPr lang="it-IT" dirty="0"/>
              <a:t>Inoltre, in tutte le bollette emesse </a:t>
            </a:r>
            <a:r>
              <a:rPr lang="it-IT" b="1" dirty="0"/>
              <a:t>tra settembre e dicembre 2023 e almeno una volta l'anno a partire da settembre 2024</a:t>
            </a:r>
            <a:r>
              <a:rPr lang="it-IT" dirty="0"/>
              <a:t>, i venditori hanno l'obbligo di inserire una comunicazione istituzionale, definita dall'Autorità, indirizzata a tutti i clienti del mercato libero e relativa ai diritti dei clienti vulnerabili.</a:t>
            </a:r>
            <a:endParaRPr lang="it-IT" b="1" dirty="0"/>
          </a:p>
          <a:p>
            <a:endParaRPr lang="it-IT" dirty="0"/>
          </a:p>
        </p:txBody>
      </p:sp>
    </p:spTree>
    <p:extLst>
      <p:ext uri="{BB962C8B-B14F-4D97-AF65-F5344CB8AC3E}">
        <p14:creationId xmlns:p14="http://schemas.microsoft.com/office/powerpoint/2010/main" val="612484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15</a:t>
            </a:fld>
            <a:endParaRPr lang="en-US" dirty="0"/>
          </a:p>
        </p:txBody>
      </p:sp>
      <p:sp>
        <p:nvSpPr>
          <p:cNvPr id="2" name="CasellaDiTesto 1">
            <a:extLst>
              <a:ext uri="{FF2B5EF4-FFF2-40B4-BE49-F238E27FC236}">
                <a16:creationId xmlns:a16="http://schemas.microsoft.com/office/drawing/2014/main" id="{3738AAA2-AA33-4A8B-D90F-BA7E89EFCA4C}"/>
              </a:ext>
            </a:extLst>
          </p:cNvPr>
          <p:cNvSpPr txBox="1"/>
          <p:nvPr/>
        </p:nvSpPr>
        <p:spPr>
          <a:xfrm>
            <a:off x="-1368856" y="336547"/>
            <a:ext cx="11089232" cy="1754326"/>
          </a:xfrm>
          <a:prstGeom prst="rect">
            <a:avLst/>
          </a:prstGeom>
          <a:noFill/>
        </p:spPr>
        <p:txBody>
          <a:bodyPr wrap="square" rtlCol="0">
            <a:spAutoFit/>
          </a:bodyPr>
          <a:lstStyle/>
          <a:p>
            <a:pPr algn="ctr"/>
            <a:r>
              <a:rPr lang="it-IT" b="1" dirty="0"/>
              <a:t>Mercato Gas - Gli obblighi informativi</a:t>
            </a:r>
          </a:p>
          <a:p>
            <a:pPr algn="ctr"/>
            <a:r>
              <a:rPr lang="it-IT" b="1" dirty="0"/>
              <a:t>Esempio comunicazione esercente tutela</a:t>
            </a:r>
          </a:p>
          <a:p>
            <a:pPr algn="ctr"/>
            <a:endParaRPr lang="it-IT" b="1" dirty="0"/>
          </a:p>
          <a:p>
            <a:pPr algn="ctr"/>
            <a:endParaRPr lang="it-IT" b="1" dirty="0"/>
          </a:p>
          <a:p>
            <a:pPr marL="285750" indent="-285750">
              <a:buFont typeface="Arial" panose="020B0604020202020204" pitchFamily="34" charset="0"/>
              <a:buChar char="•"/>
            </a:pPr>
            <a:endParaRPr lang="it-IT" b="1" dirty="0"/>
          </a:p>
          <a:p>
            <a:endParaRPr lang="it-IT" dirty="0"/>
          </a:p>
        </p:txBody>
      </p:sp>
      <p:pic>
        <p:nvPicPr>
          <p:cNvPr id="3" name="Immagine 2">
            <a:extLst>
              <a:ext uri="{FF2B5EF4-FFF2-40B4-BE49-F238E27FC236}">
                <a16:creationId xmlns:a16="http://schemas.microsoft.com/office/drawing/2014/main" id="{ADC294C9-5902-617F-5404-F8DBAAED2C31}"/>
              </a:ext>
            </a:extLst>
          </p:cNvPr>
          <p:cNvPicPr>
            <a:picLocks noChangeAspect="1"/>
          </p:cNvPicPr>
          <p:nvPr/>
        </p:nvPicPr>
        <p:blipFill>
          <a:blip r:embed="rId3"/>
          <a:stretch>
            <a:fillRect/>
          </a:stretch>
        </p:blipFill>
        <p:spPr>
          <a:xfrm>
            <a:off x="359336" y="1526754"/>
            <a:ext cx="7897696" cy="4847888"/>
          </a:xfrm>
          <a:prstGeom prst="rect">
            <a:avLst/>
          </a:prstGeom>
        </p:spPr>
      </p:pic>
    </p:spTree>
    <p:extLst>
      <p:ext uri="{BB962C8B-B14F-4D97-AF65-F5344CB8AC3E}">
        <p14:creationId xmlns:p14="http://schemas.microsoft.com/office/powerpoint/2010/main" val="949488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284" y="643466"/>
            <a:ext cx="7865431" cy="5571067"/>
          </a:xfrm>
          <a:prstGeom prst="rect">
            <a:avLst/>
          </a:prstGeom>
        </p:spPr>
      </p:pic>
      <p:sp>
        <p:nvSpPr>
          <p:cNvPr id="5" name="Segnaposto numero diapositiva 4"/>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67D1F3A8-76D1-3D4A-92AC-C47E0DD68B6B}" type="slidenum">
              <a:rPr lang="en-US" smtClean="0"/>
              <a:pPr defTabSz="914400">
                <a:spcAft>
                  <a:spcPts val="600"/>
                </a:spcAft>
              </a:pPr>
              <a:t>16</a:t>
            </a:fld>
            <a:endParaRPr lang="en-US"/>
          </a:p>
        </p:txBody>
      </p:sp>
      <p:sp>
        <p:nvSpPr>
          <p:cNvPr id="2" name="CasellaDiTesto 1">
            <a:extLst>
              <a:ext uri="{FF2B5EF4-FFF2-40B4-BE49-F238E27FC236}">
                <a16:creationId xmlns:a16="http://schemas.microsoft.com/office/drawing/2014/main" id="{1704297E-65BC-C4CA-6950-E0D942C951CC}"/>
              </a:ext>
            </a:extLst>
          </p:cNvPr>
          <p:cNvSpPr txBox="1"/>
          <p:nvPr/>
        </p:nvSpPr>
        <p:spPr>
          <a:xfrm>
            <a:off x="222200" y="289848"/>
            <a:ext cx="7385608" cy="6463308"/>
          </a:xfrm>
          <a:prstGeom prst="rect">
            <a:avLst/>
          </a:prstGeom>
          <a:noFill/>
        </p:spPr>
        <p:txBody>
          <a:bodyPr wrap="square" rtlCol="0">
            <a:spAutoFit/>
          </a:bodyPr>
          <a:lstStyle/>
          <a:p>
            <a:pPr algn="ctr"/>
            <a:r>
              <a:rPr lang="it-IT" b="1" dirty="0"/>
              <a:t>Mercato Gas - La platea interessata</a:t>
            </a:r>
          </a:p>
          <a:p>
            <a:pPr algn="ctr"/>
            <a:endParaRPr lang="it-IT" b="1" dirty="0"/>
          </a:p>
          <a:p>
            <a:endParaRPr lang="it-IT" dirty="0"/>
          </a:p>
          <a:p>
            <a:endParaRPr lang="it-IT" dirty="0"/>
          </a:p>
          <a:p>
            <a:r>
              <a:rPr lang="it-IT" dirty="0"/>
              <a:t>A luglio 2023 ha già sottoscritto un’offerta nel Mercato Libero il </a:t>
            </a:r>
            <a:r>
              <a:rPr lang="it-IT" b="1" dirty="0"/>
              <a:t>69,17% dei clienti domestici </a:t>
            </a:r>
          </a:p>
          <a:p>
            <a:endParaRPr lang="it-IT" b="1" dirty="0"/>
          </a:p>
          <a:p>
            <a:endParaRPr lang="it-IT" b="1" dirty="0"/>
          </a:p>
          <a:p>
            <a:r>
              <a:rPr lang="it-IT" dirty="0"/>
              <a:t>Si trovano invece ancora nel </a:t>
            </a:r>
            <a:r>
              <a:rPr lang="it-IT" b="1" dirty="0"/>
              <a:t>Servizio di Tutela il  30,1%</a:t>
            </a:r>
            <a:r>
              <a:rPr lang="it-IT" dirty="0"/>
              <a:t> dei clienti domestici su un totale di </a:t>
            </a:r>
            <a:r>
              <a:rPr lang="it-IT" b="1" dirty="0"/>
              <a:t>20,428,144 punti attivi</a:t>
            </a:r>
            <a:r>
              <a:rPr lang="it-IT" dirty="0"/>
              <a:t>, il che vuol dire che le utenze ancora attive nel Servizio di Tutela sono ancora </a:t>
            </a:r>
            <a:r>
              <a:rPr lang="it-IT" b="1" dirty="0"/>
              <a:t>6,148,871</a:t>
            </a:r>
            <a:r>
              <a:rPr lang="it-IT" dirty="0"/>
              <a:t> di cui circa 4 milioni e mezzo rientranti nella categoria dei vulnerabili.</a:t>
            </a:r>
          </a:p>
          <a:p>
            <a:endParaRPr lang="it-IT" dirty="0"/>
          </a:p>
          <a:p>
            <a:endParaRPr lang="it-IT" dirty="0"/>
          </a:p>
          <a:p>
            <a:r>
              <a:rPr lang="it-IT" i="1" dirty="0" err="1"/>
              <a:t>Fonte:Elaborazioni</a:t>
            </a:r>
            <a:r>
              <a:rPr lang="it-IT" i="1" dirty="0"/>
              <a:t> ARERA su dati dichiarati dagli esercenti la vendita di energia elettrica nell'ambito del monitoraggio retail fino al 2018 ed estratti dal SII a partire dal 2019</a:t>
            </a:r>
          </a:p>
          <a:p>
            <a:endParaRPr lang="it-IT" i="1" dirty="0"/>
          </a:p>
          <a:p>
            <a:r>
              <a:rPr lang="it-IT" i="1" dirty="0"/>
              <a:t>https://www.arera.it/it/dati/mr/mrg_puntiattivi.htm</a:t>
            </a:r>
            <a:endParaRPr lang="it-IT" b="1" dirty="0"/>
          </a:p>
          <a:p>
            <a:pPr algn="ctr"/>
            <a:endParaRPr lang="it-IT" b="1" dirty="0"/>
          </a:p>
          <a:p>
            <a:pPr algn="ctr"/>
            <a:endParaRPr lang="it-IT" b="1" dirty="0"/>
          </a:p>
          <a:p>
            <a:pPr marL="285750" indent="-285750">
              <a:buFont typeface="Arial" panose="020B0604020202020204" pitchFamily="34" charset="0"/>
              <a:buChar char="•"/>
            </a:pPr>
            <a:endParaRPr lang="it-IT" b="1" dirty="0"/>
          </a:p>
          <a:p>
            <a:endParaRPr lang="it-IT" dirty="0"/>
          </a:p>
        </p:txBody>
      </p:sp>
    </p:spTree>
    <p:extLst>
      <p:ext uri="{BB962C8B-B14F-4D97-AF65-F5344CB8AC3E}">
        <p14:creationId xmlns:p14="http://schemas.microsoft.com/office/powerpoint/2010/main" val="3059754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17</a:t>
            </a:fld>
            <a:endParaRPr lang="en-US" dirty="0"/>
          </a:p>
        </p:txBody>
      </p:sp>
      <p:sp>
        <p:nvSpPr>
          <p:cNvPr id="2" name="CasellaDiTesto 1">
            <a:extLst>
              <a:ext uri="{FF2B5EF4-FFF2-40B4-BE49-F238E27FC236}">
                <a16:creationId xmlns:a16="http://schemas.microsoft.com/office/drawing/2014/main" id="{B7FFB646-F8E6-277C-648D-AE364AB72037}"/>
              </a:ext>
            </a:extLst>
          </p:cNvPr>
          <p:cNvSpPr txBox="1"/>
          <p:nvPr/>
        </p:nvSpPr>
        <p:spPr>
          <a:xfrm>
            <a:off x="103328" y="388297"/>
            <a:ext cx="7778800" cy="7571303"/>
          </a:xfrm>
          <a:prstGeom prst="rect">
            <a:avLst/>
          </a:prstGeom>
          <a:noFill/>
        </p:spPr>
        <p:txBody>
          <a:bodyPr wrap="square" rtlCol="0">
            <a:spAutoFit/>
          </a:bodyPr>
          <a:lstStyle/>
          <a:p>
            <a:pPr algn="ctr"/>
            <a:r>
              <a:rPr lang="it-IT" b="1" dirty="0"/>
              <a:t>Mercato Gas - Clienti Vulnerabili / Servizio di Tutela della Vulnerabilità</a:t>
            </a:r>
          </a:p>
          <a:p>
            <a:pPr algn="ctr"/>
            <a:endParaRPr lang="it-IT" b="1" dirty="0"/>
          </a:p>
          <a:p>
            <a:pPr algn="ctr"/>
            <a:endParaRPr lang="it-IT" b="1" dirty="0"/>
          </a:p>
          <a:p>
            <a:r>
              <a:rPr lang="it-IT" dirty="0"/>
              <a:t>La norma ha previsto, almeno, che per i clienti definiti </a:t>
            </a:r>
            <a:r>
              <a:rPr lang="it-IT" b="1" dirty="0"/>
              <a:t>vulnerabili</a:t>
            </a:r>
            <a:r>
              <a:rPr lang="it-IT" dirty="0"/>
              <a:t> ci sia un canale </a:t>
            </a:r>
            <a:r>
              <a:rPr lang="it-IT" i="1" dirty="0"/>
              <a:t>ad hoc.</a:t>
            </a:r>
          </a:p>
          <a:p>
            <a:endParaRPr lang="it-IT" i="1" dirty="0"/>
          </a:p>
          <a:p>
            <a:r>
              <a:rPr lang="it-IT" dirty="0"/>
              <a:t>Sono considerati </a:t>
            </a:r>
            <a:r>
              <a:rPr lang="it-IT" b="1" dirty="0"/>
              <a:t>clienti vulnerabili – gas </a:t>
            </a:r>
            <a:r>
              <a:rPr lang="it-IT" dirty="0"/>
              <a:t>i clienti domestici che, alternativamente:</a:t>
            </a:r>
          </a:p>
          <a:p>
            <a:endParaRPr lang="it-IT" dirty="0"/>
          </a:p>
          <a:p>
            <a:pPr marL="285750" indent="-285750">
              <a:buFont typeface="Arial" panose="020B0604020202020204" pitchFamily="34" charset="0"/>
              <a:buChar char="•"/>
            </a:pPr>
            <a:r>
              <a:rPr lang="it-IT" dirty="0"/>
              <a:t>si trovano in </a:t>
            </a:r>
            <a:r>
              <a:rPr lang="it-IT" b="1" dirty="0"/>
              <a:t>condizioni economicamente svantaggiate </a:t>
            </a:r>
            <a:r>
              <a:rPr lang="it-IT" dirty="0"/>
              <a:t>(ad esempio percettori di bonus)</a:t>
            </a:r>
          </a:p>
          <a:p>
            <a:pPr marL="285750" indent="-285750">
              <a:buFont typeface="Arial" panose="020B0604020202020204" pitchFamily="34" charset="0"/>
              <a:buChar char="•"/>
            </a:pPr>
            <a:r>
              <a:rPr lang="it-IT" dirty="0"/>
              <a:t>sono </a:t>
            </a:r>
            <a:r>
              <a:rPr lang="it-IT" b="1" dirty="0"/>
              <a:t>soggetti con disabilità </a:t>
            </a:r>
            <a:r>
              <a:rPr lang="it-IT" dirty="0"/>
              <a:t>ai sensi dell'articolo 3 legge 104/92</a:t>
            </a:r>
          </a:p>
          <a:p>
            <a:pPr marL="285750" indent="-285750">
              <a:buFont typeface="Arial" panose="020B0604020202020204" pitchFamily="34" charset="0"/>
              <a:buChar char="•"/>
            </a:pPr>
            <a:r>
              <a:rPr lang="it-IT" dirty="0"/>
              <a:t>hanno </a:t>
            </a:r>
            <a:r>
              <a:rPr lang="it-IT" b="1" dirty="0"/>
              <a:t>un'utenza in una struttura abitativa di emergenza </a:t>
            </a:r>
            <a:r>
              <a:rPr lang="it-IT" dirty="0"/>
              <a:t>a seguito di eventi calamitosi</a:t>
            </a:r>
          </a:p>
          <a:p>
            <a:pPr marL="285750" indent="-285750">
              <a:buFont typeface="Arial" panose="020B0604020202020204" pitchFamily="34" charset="0"/>
              <a:buChar char="•"/>
            </a:pPr>
            <a:r>
              <a:rPr lang="it-IT" dirty="0"/>
              <a:t>hanno </a:t>
            </a:r>
            <a:r>
              <a:rPr lang="it-IT" b="1" dirty="0"/>
              <a:t>un'età superiore ai 75 anni</a:t>
            </a:r>
          </a:p>
          <a:p>
            <a:pPr marL="285750" indent="-285750">
              <a:buFont typeface="Arial" panose="020B0604020202020204" pitchFamily="34" charset="0"/>
              <a:buChar char="•"/>
            </a:pPr>
            <a:endParaRPr lang="it-IT" b="1" dirty="0"/>
          </a:p>
          <a:p>
            <a:r>
              <a:rPr lang="it-IT" dirty="0"/>
              <a:t>Nel caso di clienti di gas naturale vulnerabili forniti nel servizio di tutela, </a:t>
            </a:r>
            <a:r>
              <a:rPr lang="it-IT" b="1" dirty="0"/>
              <a:t>da gennaio 2024 il venditore continuerà ad erogare la fornitura con il servizio di tutela della vulnerabilità</a:t>
            </a:r>
            <a:r>
              <a:rPr lang="it-IT" dirty="0"/>
              <a:t>, alle condizioni economiche  previste per il servizio di tutela gas definite dall'Autorità e con le  condizioni contrattuali dell'offerta PLACET di gas naturale (ad eccezione della modalità di ricezione della bolletta, che sarà uguale a quella già in uso da parte del cliente nell'ambito del servizio di tutela).</a:t>
            </a:r>
          </a:p>
          <a:p>
            <a:pPr algn="ctr"/>
            <a:endParaRPr lang="it-IT" b="1" dirty="0"/>
          </a:p>
          <a:p>
            <a:pPr algn="ctr"/>
            <a:endParaRPr lang="it-IT" b="1" dirty="0"/>
          </a:p>
          <a:p>
            <a:pPr algn="ctr"/>
            <a:endParaRPr lang="it-IT" b="1" dirty="0"/>
          </a:p>
          <a:p>
            <a:pPr marL="285750" indent="-285750">
              <a:buFont typeface="Arial" panose="020B0604020202020204" pitchFamily="34" charset="0"/>
              <a:buChar char="•"/>
            </a:pPr>
            <a:endParaRPr lang="it-IT" b="1" dirty="0"/>
          </a:p>
          <a:p>
            <a:endParaRPr lang="it-IT" dirty="0"/>
          </a:p>
        </p:txBody>
      </p:sp>
    </p:spTree>
    <p:extLst>
      <p:ext uri="{BB962C8B-B14F-4D97-AF65-F5344CB8AC3E}">
        <p14:creationId xmlns:p14="http://schemas.microsoft.com/office/powerpoint/2010/main" val="3197213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18</a:t>
            </a:fld>
            <a:endParaRPr lang="en-US" dirty="0"/>
          </a:p>
        </p:txBody>
      </p:sp>
      <p:sp>
        <p:nvSpPr>
          <p:cNvPr id="2" name="CasellaDiTesto 1">
            <a:extLst>
              <a:ext uri="{FF2B5EF4-FFF2-40B4-BE49-F238E27FC236}">
                <a16:creationId xmlns:a16="http://schemas.microsoft.com/office/drawing/2014/main" id="{D969B9DA-A2F0-41F0-8178-9539C2D56D05}"/>
              </a:ext>
            </a:extLst>
          </p:cNvPr>
          <p:cNvSpPr txBox="1"/>
          <p:nvPr/>
        </p:nvSpPr>
        <p:spPr>
          <a:xfrm>
            <a:off x="5339" y="388297"/>
            <a:ext cx="7861096" cy="7571303"/>
          </a:xfrm>
          <a:prstGeom prst="rect">
            <a:avLst/>
          </a:prstGeom>
          <a:noFill/>
        </p:spPr>
        <p:txBody>
          <a:bodyPr wrap="square" rtlCol="0">
            <a:spAutoFit/>
          </a:bodyPr>
          <a:lstStyle/>
          <a:p>
            <a:pPr algn="ctr"/>
            <a:r>
              <a:rPr lang="it-IT" b="1" dirty="0"/>
              <a:t>Mercato Gas - Clienti Vulnerabili / Servizio di Tutela della Vulnerabilità</a:t>
            </a:r>
          </a:p>
          <a:p>
            <a:pPr algn="ctr"/>
            <a:endParaRPr lang="it-IT" b="1" dirty="0"/>
          </a:p>
          <a:p>
            <a:endParaRPr lang="it-IT" dirty="0"/>
          </a:p>
          <a:p>
            <a:r>
              <a:rPr lang="it-IT" dirty="0"/>
              <a:t>Il cliente servito in tutela gas che </a:t>
            </a:r>
            <a:r>
              <a:rPr lang="it-IT" b="1" dirty="0"/>
              <a:t>NON</a:t>
            </a:r>
            <a:r>
              <a:rPr lang="it-IT" dirty="0"/>
              <a:t> sia stato identificato come vulnerabile, pur rispettando i criteri di vulnerabilità, </a:t>
            </a:r>
            <a:r>
              <a:rPr lang="it-IT" b="1" dirty="0"/>
              <a:t>può richiedere al proprio o altro venditore </a:t>
            </a:r>
            <a:r>
              <a:rPr lang="it-IT" dirty="0"/>
              <a:t>di essere servito nel servizio di tutela della vulnerabilità compilando il modulo che ha ricevuto anche dal proprio venditore nel mese </a:t>
            </a:r>
            <a:r>
              <a:rPr lang="it-IT" b="1" dirty="0"/>
              <a:t>di settembre 2023 </a:t>
            </a:r>
            <a:r>
              <a:rPr lang="it-IT" dirty="0"/>
              <a:t>e comunque disponibile sul sito ARERA:</a:t>
            </a:r>
          </a:p>
          <a:p>
            <a:endParaRPr lang="it-IT" b="1" dirty="0"/>
          </a:p>
          <a:p>
            <a:r>
              <a:rPr lang="it-IT" b="1" dirty="0"/>
              <a:t>https://www.arera.it/allegati/consumatori/autocertificazione_vulnerabilita_gas.pdf</a:t>
            </a:r>
          </a:p>
          <a:p>
            <a:endParaRPr lang="it-IT" b="1" dirty="0"/>
          </a:p>
          <a:p>
            <a:r>
              <a:rPr lang="it-IT" dirty="0"/>
              <a:t>Se sopraggiungono variazioni della condizione di vulnerabilità è necessario che il titolare della fornitura contatti il proprio venditore. </a:t>
            </a:r>
          </a:p>
          <a:p>
            <a:endParaRPr lang="it-IT" b="1" dirty="0"/>
          </a:p>
          <a:p>
            <a:r>
              <a:rPr lang="it-IT" b="1" dirty="0"/>
              <a:t>Anche il cliente vulnerabile può in ogni momento scegliere un’offerta del mercato libero</a:t>
            </a:r>
            <a:r>
              <a:rPr lang="it-IT" dirty="0"/>
              <a:t>, con le modalità e tempistiche previste dal venditore nell'ambito dell'offerta selezionata e nel rispetto degli obblighi di regolazione.</a:t>
            </a:r>
          </a:p>
          <a:p>
            <a:endParaRPr lang="it-IT" dirty="0"/>
          </a:p>
          <a:p>
            <a:r>
              <a:rPr lang="it-IT" dirty="0"/>
              <a:t>Allo stesso modo, </a:t>
            </a:r>
            <a:r>
              <a:rPr lang="it-IT" b="1" dirty="0"/>
              <a:t>un cliente vulnerabile che si trova già nel mercato libero può richiedere di essere fornito alle condizioni definite dall’ARERA </a:t>
            </a:r>
            <a:r>
              <a:rPr lang="it-IT" dirty="0"/>
              <a:t>(servizio di tutela della vulnerabilità).</a:t>
            </a:r>
          </a:p>
          <a:p>
            <a:pPr algn="ctr"/>
            <a:endParaRPr lang="it-IT" b="1" dirty="0"/>
          </a:p>
          <a:p>
            <a:pPr algn="ctr"/>
            <a:endParaRPr lang="it-IT" b="1" dirty="0"/>
          </a:p>
          <a:p>
            <a:pPr algn="ctr"/>
            <a:endParaRPr lang="it-IT" b="1" dirty="0"/>
          </a:p>
          <a:p>
            <a:pPr marL="285750" indent="-285750">
              <a:buFont typeface="Arial" panose="020B0604020202020204" pitchFamily="34" charset="0"/>
              <a:buChar char="•"/>
            </a:pPr>
            <a:endParaRPr lang="it-IT" b="1" dirty="0"/>
          </a:p>
          <a:p>
            <a:endParaRPr lang="it-IT" dirty="0"/>
          </a:p>
        </p:txBody>
      </p:sp>
    </p:spTree>
    <p:extLst>
      <p:ext uri="{BB962C8B-B14F-4D97-AF65-F5344CB8AC3E}">
        <p14:creationId xmlns:p14="http://schemas.microsoft.com/office/powerpoint/2010/main" val="3722268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19</a:t>
            </a:fld>
            <a:endParaRPr lang="en-US" dirty="0"/>
          </a:p>
        </p:txBody>
      </p:sp>
      <p:sp>
        <p:nvSpPr>
          <p:cNvPr id="2" name="CasellaDiTesto 1">
            <a:extLst>
              <a:ext uri="{FF2B5EF4-FFF2-40B4-BE49-F238E27FC236}">
                <a16:creationId xmlns:a16="http://schemas.microsoft.com/office/drawing/2014/main" id="{00736CFD-0D29-16C3-0B70-B54FDE4ACC97}"/>
              </a:ext>
            </a:extLst>
          </p:cNvPr>
          <p:cNvSpPr txBox="1"/>
          <p:nvPr/>
        </p:nvSpPr>
        <p:spPr>
          <a:xfrm>
            <a:off x="181638" y="498025"/>
            <a:ext cx="7449616" cy="6186309"/>
          </a:xfrm>
          <a:prstGeom prst="rect">
            <a:avLst/>
          </a:prstGeom>
          <a:noFill/>
        </p:spPr>
        <p:txBody>
          <a:bodyPr wrap="square" rtlCol="0">
            <a:spAutoFit/>
          </a:bodyPr>
          <a:lstStyle/>
          <a:p>
            <a:pPr algn="ctr"/>
            <a:r>
              <a:rPr lang="it-IT" b="1" dirty="0"/>
              <a:t>Mercato Gas - Clienti NON Vulnerabili / P.L.A.C.E.T.</a:t>
            </a:r>
          </a:p>
          <a:p>
            <a:pPr algn="ctr"/>
            <a:endParaRPr lang="it-IT" b="1" dirty="0"/>
          </a:p>
          <a:p>
            <a:r>
              <a:rPr lang="it-IT" dirty="0"/>
              <a:t>Se il cliente finale non sottoscrive le nuove condizioni di fornitura proposte dal venditore, né un diverso contratto di mercato libero con lo stesso o con altro venditore, </a:t>
            </a:r>
            <a:r>
              <a:rPr lang="it-IT" b="1" dirty="0"/>
              <a:t>a partire da gennaio 2024 </a:t>
            </a:r>
            <a:r>
              <a:rPr lang="it-IT" dirty="0"/>
              <a:t>il venditore continuerà a erogare il servizio a con condizioni economiche e contrattuali simili a quelle delle </a:t>
            </a:r>
            <a:r>
              <a:rPr lang="it-IT" b="1" dirty="0"/>
              <a:t>offerte PLACET (a Prezzo Libero A Condizioni Equiparate di Tutela) </a:t>
            </a:r>
            <a:r>
              <a:rPr lang="it-IT" dirty="0"/>
              <a:t>di gas naturale a prezzo variabile. </a:t>
            </a:r>
          </a:p>
          <a:p>
            <a:endParaRPr lang="it-IT" dirty="0"/>
          </a:p>
          <a:p>
            <a:r>
              <a:rPr lang="it-IT" dirty="0"/>
              <a:t>Il cliente potrà comunque in ogni momento scegliere una diversa offerta nel mercato libero.</a:t>
            </a:r>
          </a:p>
          <a:p>
            <a:endParaRPr lang="it-IT" dirty="0"/>
          </a:p>
          <a:p>
            <a:r>
              <a:rPr lang="it-IT" dirty="0"/>
              <a:t>In sintesi nelle offerte Placet:</a:t>
            </a:r>
          </a:p>
          <a:p>
            <a:endParaRPr lang="it-IT" dirty="0"/>
          </a:p>
          <a:p>
            <a:pPr marL="285750" indent="-285750">
              <a:buFont typeface="Arial" panose="020B0604020202020204" pitchFamily="34" charset="0"/>
              <a:buChar char="•"/>
            </a:pPr>
            <a:r>
              <a:rPr lang="it-IT" dirty="0"/>
              <a:t>le </a:t>
            </a:r>
            <a:r>
              <a:rPr lang="it-IT" b="1" dirty="0"/>
              <a:t>condizioni economiche </a:t>
            </a:r>
            <a:r>
              <a:rPr lang="it-IT" dirty="0"/>
              <a:t>(prezzo) sono liberamente decise dal venditore e rinnovate ogni 12 mesi</a:t>
            </a:r>
          </a:p>
          <a:p>
            <a:pPr marL="285750" indent="-285750">
              <a:buFont typeface="Arial" panose="020B0604020202020204" pitchFamily="34" charset="0"/>
              <a:buChar char="•"/>
            </a:pPr>
            <a:r>
              <a:rPr lang="it-IT" dirty="0"/>
              <a:t>la </a:t>
            </a:r>
            <a:r>
              <a:rPr lang="it-IT" b="1" dirty="0"/>
              <a:t>struttura di prezzo </a:t>
            </a:r>
            <a:r>
              <a:rPr lang="it-IT" dirty="0"/>
              <a:t>è stabilita dall'Autorità e inderogabile</a:t>
            </a:r>
          </a:p>
          <a:p>
            <a:pPr marL="285750" indent="-285750">
              <a:buFont typeface="Arial" panose="020B0604020202020204" pitchFamily="34" charset="0"/>
              <a:buChar char="•"/>
            </a:pPr>
            <a:r>
              <a:rPr lang="it-IT" dirty="0"/>
              <a:t>le </a:t>
            </a:r>
            <a:r>
              <a:rPr lang="it-IT" b="1" dirty="0"/>
              <a:t>condizioni contrattuali </a:t>
            </a:r>
            <a:r>
              <a:rPr lang="it-IT" dirty="0"/>
              <a:t>(ad esempio garanzie, rateizzazione) sono stabilite dall'Autorità e inderogabili</a:t>
            </a:r>
          </a:p>
          <a:p>
            <a:pPr algn="ctr"/>
            <a:endParaRPr lang="it-IT" b="1" dirty="0"/>
          </a:p>
          <a:p>
            <a:pPr marL="285750" indent="-285750">
              <a:buFont typeface="Arial" panose="020B0604020202020204" pitchFamily="34" charset="0"/>
              <a:buChar char="•"/>
            </a:pPr>
            <a:endParaRPr lang="it-IT" b="1" dirty="0"/>
          </a:p>
          <a:p>
            <a:endParaRPr lang="it-IT" dirty="0"/>
          </a:p>
        </p:txBody>
      </p:sp>
    </p:spTree>
    <p:extLst>
      <p:ext uri="{BB962C8B-B14F-4D97-AF65-F5344CB8AC3E}">
        <p14:creationId xmlns:p14="http://schemas.microsoft.com/office/powerpoint/2010/main" val="3105388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8661" cy="6859482"/>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2</a:t>
            </a:fld>
            <a:endParaRPr lang="en-US" dirty="0"/>
          </a:p>
        </p:txBody>
      </p:sp>
      <p:sp>
        <p:nvSpPr>
          <p:cNvPr id="10" name="CasellaDiTesto 9">
            <a:extLst>
              <a:ext uri="{FF2B5EF4-FFF2-40B4-BE49-F238E27FC236}">
                <a16:creationId xmlns:a16="http://schemas.microsoft.com/office/drawing/2014/main" id="{81C13414-1298-F872-148A-C27711CAA87C}"/>
              </a:ext>
            </a:extLst>
          </p:cNvPr>
          <p:cNvSpPr txBox="1"/>
          <p:nvPr/>
        </p:nvSpPr>
        <p:spPr>
          <a:xfrm>
            <a:off x="487376" y="313986"/>
            <a:ext cx="6782104" cy="6740307"/>
          </a:xfrm>
          <a:prstGeom prst="rect">
            <a:avLst/>
          </a:prstGeom>
          <a:noFill/>
        </p:spPr>
        <p:txBody>
          <a:bodyPr wrap="square" rtlCol="0">
            <a:spAutoFit/>
          </a:bodyPr>
          <a:lstStyle/>
          <a:p>
            <a:pPr algn="ctr"/>
            <a:r>
              <a:rPr lang="it-IT" b="1" dirty="0"/>
              <a:t>Sommario</a:t>
            </a:r>
          </a:p>
          <a:p>
            <a:pPr algn="ctr"/>
            <a:endParaRPr lang="it-IT" b="1" dirty="0"/>
          </a:p>
          <a:p>
            <a:pPr marL="285750" indent="-285750">
              <a:buFont typeface="Arial" panose="020B0604020202020204" pitchFamily="34" charset="0"/>
              <a:buChar char="•"/>
            </a:pPr>
            <a:r>
              <a:rPr lang="it-IT" b="1" dirty="0"/>
              <a:t>I Servizi di tutela e il loro superamento</a:t>
            </a:r>
          </a:p>
          <a:p>
            <a:pPr marL="285750" indent="-285750">
              <a:buFont typeface="Arial" panose="020B0604020202020204" pitchFamily="34" charset="0"/>
              <a:buChar char="•"/>
            </a:pPr>
            <a:endParaRPr lang="it-IT" b="1" dirty="0"/>
          </a:p>
          <a:p>
            <a:pPr marL="285750" indent="-285750">
              <a:buFont typeface="Arial" panose="020B0604020202020204" pitchFamily="34" charset="0"/>
              <a:buChar char="•"/>
            </a:pPr>
            <a:r>
              <a:rPr lang="it-IT" b="1" dirty="0"/>
              <a:t>I tempi previsti</a:t>
            </a:r>
          </a:p>
          <a:p>
            <a:endParaRPr lang="it-IT" b="1" dirty="0"/>
          </a:p>
          <a:p>
            <a:pPr marL="285750" indent="-285750">
              <a:buFont typeface="Arial" panose="020B0604020202020204" pitchFamily="34" charset="0"/>
              <a:buChar char="•"/>
            </a:pPr>
            <a:r>
              <a:rPr lang="it-IT" b="1" dirty="0"/>
              <a:t>Mercato Elettrico</a:t>
            </a:r>
          </a:p>
          <a:p>
            <a:pPr marL="742950" lvl="1" indent="-285750">
              <a:buFont typeface="Arial" panose="020B0604020202020204" pitchFamily="34" charset="0"/>
              <a:buChar char="•"/>
            </a:pPr>
            <a:r>
              <a:rPr lang="it-IT" b="1" dirty="0"/>
              <a:t>Gli obblighi informativi</a:t>
            </a:r>
          </a:p>
          <a:p>
            <a:pPr marL="742950" lvl="1" indent="-285750">
              <a:buFont typeface="Arial" panose="020B0604020202020204" pitchFamily="34" charset="0"/>
              <a:buChar char="•"/>
            </a:pPr>
            <a:r>
              <a:rPr lang="it-IT" b="1" dirty="0"/>
              <a:t>La platea interessata</a:t>
            </a:r>
          </a:p>
          <a:p>
            <a:pPr marL="742950" lvl="1" indent="-285750">
              <a:buFont typeface="Arial" panose="020B0604020202020204" pitchFamily="34" charset="0"/>
              <a:buChar char="•"/>
            </a:pPr>
            <a:r>
              <a:rPr lang="it-IT" b="1" dirty="0"/>
              <a:t>Clienti Vulnerabili – Servizio di Maggior Tutela</a:t>
            </a:r>
          </a:p>
          <a:p>
            <a:pPr marL="742950" lvl="1" indent="-285750">
              <a:buFont typeface="Arial" panose="020B0604020202020204" pitchFamily="34" charset="0"/>
              <a:buChar char="•"/>
            </a:pPr>
            <a:r>
              <a:rPr lang="it-IT" b="1" dirty="0"/>
              <a:t>Clienti NON Vulnerabili – STG (Servizio a Tutele Graduali)</a:t>
            </a:r>
          </a:p>
          <a:p>
            <a:pPr lvl="1"/>
            <a:endParaRPr lang="it-IT" b="1" dirty="0"/>
          </a:p>
          <a:p>
            <a:pPr marL="285750" indent="-285750">
              <a:buFont typeface="Arial" panose="020B0604020202020204" pitchFamily="34" charset="0"/>
              <a:buChar char="•"/>
            </a:pPr>
            <a:r>
              <a:rPr lang="it-IT" b="1" dirty="0"/>
              <a:t>Mercato Gas</a:t>
            </a:r>
          </a:p>
          <a:p>
            <a:pPr marL="742950" lvl="1" indent="-285750">
              <a:buFont typeface="Arial" panose="020B0604020202020204" pitchFamily="34" charset="0"/>
              <a:buChar char="•"/>
            </a:pPr>
            <a:r>
              <a:rPr lang="it-IT" b="1" dirty="0"/>
              <a:t>Gli obblighi informativi</a:t>
            </a:r>
          </a:p>
          <a:p>
            <a:pPr marL="742950" lvl="1" indent="-285750">
              <a:buFont typeface="Arial" panose="020B0604020202020204" pitchFamily="34" charset="0"/>
              <a:buChar char="•"/>
            </a:pPr>
            <a:r>
              <a:rPr lang="it-IT" b="1" dirty="0"/>
              <a:t>La platea interessata</a:t>
            </a:r>
          </a:p>
          <a:p>
            <a:pPr marL="742950" lvl="1" indent="-285750">
              <a:buFont typeface="Arial" panose="020B0604020202020204" pitchFamily="34" charset="0"/>
              <a:buChar char="•"/>
            </a:pPr>
            <a:r>
              <a:rPr lang="it-IT" b="1" dirty="0"/>
              <a:t>Clienti Vulnerabili – Servizio di Tutela della Vulnerabilità</a:t>
            </a:r>
          </a:p>
          <a:p>
            <a:pPr marL="742950" lvl="1" indent="-285750">
              <a:buFont typeface="Arial" panose="020B0604020202020204" pitchFamily="34" charset="0"/>
              <a:buChar char="•"/>
            </a:pPr>
            <a:r>
              <a:rPr lang="it-IT" b="1" dirty="0"/>
              <a:t>Clienti NON Vulnerabili – P.L.A.C.E.T.</a:t>
            </a:r>
          </a:p>
          <a:p>
            <a:pPr marL="742950" lvl="1" indent="-285750">
              <a:buFont typeface="Arial" panose="020B0604020202020204" pitchFamily="34" charset="0"/>
              <a:buChar char="•"/>
            </a:pPr>
            <a:endParaRPr lang="it-IT" b="1" dirty="0"/>
          </a:p>
          <a:p>
            <a:pPr marL="285750" indent="-285750">
              <a:buFont typeface="Arial" panose="020B0604020202020204" pitchFamily="34" charset="0"/>
              <a:buChar char="•"/>
            </a:pPr>
            <a:r>
              <a:rPr lang="it-IT" b="1" dirty="0"/>
              <a:t>I nodi scoperti</a:t>
            </a:r>
          </a:p>
          <a:p>
            <a:pPr marL="285750" indent="-285750">
              <a:buFont typeface="Arial" panose="020B0604020202020204" pitchFamily="34" charset="0"/>
              <a:buChar char="•"/>
            </a:pPr>
            <a:endParaRPr lang="it-IT" b="1" dirty="0"/>
          </a:p>
          <a:p>
            <a:pPr marL="285750" indent="-285750">
              <a:buFont typeface="Arial" panose="020B0604020202020204" pitchFamily="34" charset="0"/>
              <a:buChar char="•"/>
            </a:pPr>
            <a:r>
              <a:rPr lang="it-IT" b="1" dirty="0"/>
              <a:t>Strumenti a disposizione del consumatore</a:t>
            </a:r>
          </a:p>
          <a:p>
            <a:pPr marL="285750" indent="-285750">
              <a:buFont typeface="Arial" panose="020B0604020202020204" pitchFamily="34" charset="0"/>
              <a:buChar char="•"/>
            </a:pPr>
            <a:endParaRPr lang="it-IT" b="1" dirty="0"/>
          </a:p>
          <a:p>
            <a:pPr marL="285750" indent="-285750">
              <a:buFont typeface="Arial" panose="020B0604020202020204" pitchFamily="34" charset="0"/>
              <a:buChar char="•"/>
            </a:pPr>
            <a:endParaRPr lang="it-IT" b="1" dirty="0"/>
          </a:p>
          <a:p>
            <a:endParaRPr lang="it-IT" dirty="0"/>
          </a:p>
        </p:txBody>
      </p:sp>
    </p:spTree>
    <p:extLst>
      <p:ext uri="{BB962C8B-B14F-4D97-AF65-F5344CB8AC3E}">
        <p14:creationId xmlns:p14="http://schemas.microsoft.com/office/powerpoint/2010/main" val="2697620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20</a:t>
            </a:fld>
            <a:endParaRPr lang="en-US" dirty="0"/>
          </a:p>
        </p:txBody>
      </p:sp>
      <p:sp>
        <p:nvSpPr>
          <p:cNvPr id="2" name="CasellaDiTesto 1">
            <a:extLst>
              <a:ext uri="{FF2B5EF4-FFF2-40B4-BE49-F238E27FC236}">
                <a16:creationId xmlns:a16="http://schemas.microsoft.com/office/drawing/2014/main" id="{DAC077E9-E0B1-21EC-6494-BA44AF735507}"/>
              </a:ext>
            </a:extLst>
          </p:cNvPr>
          <p:cNvSpPr txBox="1"/>
          <p:nvPr/>
        </p:nvSpPr>
        <p:spPr>
          <a:xfrm>
            <a:off x="441656" y="509665"/>
            <a:ext cx="6654088" cy="5632311"/>
          </a:xfrm>
          <a:prstGeom prst="rect">
            <a:avLst/>
          </a:prstGeom>
          <a:noFill/>
        </p:spPr>
        <p:txBody>
          <a:bodyPr wrap="square" rtlCol="0">
            <a:spAutoFit/>
          </a:bodyPr>
          <a:lstStyle/>
          <a:p>
            <a:pPr algn="ctr"/>
            <a:r>
              <a:rPr lang="it-IT" b="1" dirty="0"/>
              <a:t>I nodi scoperti</a:t>
            </a:r>
          </a:p>
          <a:p>
            <a:pPr algn="ctr"/>
            <a:endParaRPr lang="it-IT" b="1" dirty="0"/>
          </a:p>
          <a:p>
            <a:pPr algn="ctr"/>
            <a:endParaRPr lang="it-IT" b="1" dirty="0"/>
          </a:p>
          <a:p>
            <a:pPr algn="ctr"/>
            <a:endParaRPr lang="it-IT" b="1" dirty="0"/>
          </a:p>
          <a:p>
            <a:pPr marL="285750" indent="-285750">
              <a:buFont typeface="Arial" panose="020B0604020202020204" pitchFamily="34" charset="0"/>
              <a:buChar char="•"/>
            </a:pPr>
            <a:r>
              <a:rPr lang="it-IT" b="1" dirty="0"/>
              <a:t>Scarsa consapevolezza del consumatore </a:t>
            </a:r>
          </a:p>
          <a:p>
            <a:pPr marL="2114550" lvl="4" indent="-285750">
              <a:buFont typeface="Arial" panose="020B0604020202020204" pitchFamily="34" charset="0"/>
              <a:buChar char="•"/>
            </a:pPr>
            <a:r>
              <a:rPr lang="it-IT" b="1" dirty="0"/>
              <a:t>&gt;&gt;&gt; Campagna informativa</a:t>
            </a:r>
          </a:p>
          <a:p>
            <a:pPr marL="2114550" lvl="4" indent="-285750">
              <a:buFont typeface="Arial" panose="020B0604020202020204" pitchFamily="34" charset="0"/>
              <a:buChar char="•"/>
            </a:pPr>
            <a:r>
              <a:rPr lang="it-IT" b="1" dirty="0"/>
              <a:t>&gt;&gt;&gt; Chiarezza e trasparenza bolletta</a:t>
            </a:r>
          </a:p>
          <a:p>
            <a:pPr lvl="4"/>
            <a:endParaRPr lang="it-IT" b="1" dirty="0"/>
          </a:p>
          <a:p>
            <a:pPr marL="285750" indent="-285750">
              <a:buFont typeface="Arial" panose="020B0604020202020204" pitchFamily="34" charset="0"/>
              <a:buChar char="•"/>
            </a:pPr>
            <a:r>
              <a:rPr lang="it-IT" b="1" dirty="0"/>
              <a:t>Difficoltà di comparazione</a:t>
            </a:r>
          </a:p>
          <a:p>
            <a:pPr marL="2114550" lvl="4" indent="-285750">
              <a:buFont typeface="Arial" panose="020B0604020202020204" pitchFamily="34" charset="0"/>
              <a:buChar char="•"/>
            </a:pPr>
            <a:r>
              <a:rPr lang="it-IT" b="1" dirty="0"/>
              <a:t>&gt;&gt;&gt; Portale consumi</a:t>
            </a:r>
          </a:p>
          <a:p>
            <a:pPr marL="2114550" lvl="4" indent="-285750">
              <a:buFont typeface="Arial" panose="020B0604020202020204" pitchFamily="34" charset="0"/>
              <a:buChar char="•"/>
            </a:pPr>
            <a:r>
              <a:rPr lang="it-IT" b="1" dirty="0"/>
              <a:t>&gt;&gt;&gt; Portale Offerte</a:t>
            </a:r>
          </a:p>
          <a:p>
            <a:pPr marL="285750" indent="-285750">
              <a:buFont typeface="Arial" panose="020B0604020202020204" pitchFamily="34" charset="0"/>
              <a:buChar char="•"/>
            </a:pPr>
            <a:endParaRPr lang="it-IT" b="1" dirty="0"/>
          </a:p>
          <a:p>
            <a:pPr marL="285750" indent="-285750">
              <a:buFont typeface="Arial" panose="020B0604020202020204" pitchFamily="34" charset="0"/>
              <a:buChar char="•"/>
            </a:pPr>
            <a:r>
              <a:rPr lang="it-IT" b="1" dirty="0"/>
              <a:t>Problemi strutturali di mercato</a:t>
            </a:r>
          </a:p>
          <a:p>
            <a:pPr marL="2114550" lvl="4" indent="-285750">
              <a:buFont typeface="Arial" panose="020B0604020202020204" pitchFamily="34" charset="0"/>
              <a:buChar char="•"/>
            </a:pPr>
            <a:r>
              <a:rPr lang="it-IT" b="1" dirty="0"/>
              <a:t>&gt;&gt;&gt; Albo venditori</a:t>
            </a:r>
          </a:p>
          <a:p>
            <a:pPr marL="2114550" lvl="4" indent="-285750">
              <a:buFont typeface="Arial" panose="020B0604020202020204" pitchFamily="34" charset="0"/>
              <a:buChar char="•"/>
            </a:pPr>
            <a:r>
              <a:rPr lang="it-IT" b="1" dirty="0"/>
              <a:t>&gt;&gt;&gt; Numerosità e concentrazione</a:t>
            </a:r>
          </a:p>
          <a:p>
            <a:pPr marL="2114550" lvl="4" indent="-285750">
              <a:buFont typeface="Arial" panose="020B0604020202020204" pitchFamily="34" charset="0"/>
              <a:buChar char="•"/>
            </a:pPr>
            <a:r>
              <a:rPr lang="it-IT" b="1" dirty="0"/>
              <a:t>&gt;&gt;&gt; Pratiche commerciali scorrette</a:t>
            </a:r>
          </a:p>
          <a:p>
            <a:pPr algn="ctr"/>
            <a:endParaRPr lang="it-IT" b="1" dirty="0"/>
          </a:p>
          <a:p>
            <a:pPr algn="ctr"/>
            <a:endParaRPr lang="it-IT" b="1" dirty="0"/>
          </a:p>
          <a:p>
            <a:pPr marL="285750" indent="-285750">
              <a:buFont typeface="Arial" panose="020B0604020202020204" pitchFamily="34" charset="0"/>
              <a:buChar char="•"/>
            </a:pPr>
            <a:endParaRPr lang="it-IT" b="1" dirty="0"/>
          </a:p>
          <a:p>
            <a:endParaRPr lang="it-IT" dirty="0"/>
          </a:p>
        </p:txBody>
      </p:sp>
    </p:spTree>
    <p:extLst>
      <p:ext uri="{BB962C8B-B14F-4D97-AF65-F5344CB8AC3E}">
        <p14:creationId xmlns:p14="http://schemas.microsoft.com/office/powerpoint/2010/main" val="554180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0786"/>
            <a:ext cx="9138661" cy="6468696"/>
          </a:xfrm>
          <a:prstGeom prst="rect">
            <a:avLst/>
          </a:prstGeom>
        </p:spPr>
      </p:pic>
      <p:sp>
        <p:nvSpPr>
          <p:cNvPr id="3" name="Segnaposto contenuto 2"/>
          <p:cNvSpPr>
            <a:spLocks noGrp="1"/>
          </p:cNvSpPr>
          <p:nvPr>
            <p:ph idx="1"/>
          </p:nvPr>
        </p:nvSpPr>
        <p:spPr/>
        <p:txBody>
          <a:bodyPr>
            <a:normAutofit/>
          </a:bodyPr>
          <a:lstStyle/>
          <a:p>
            <a:pPr marL="0" indent="0" algn="ctr">
              <a:buNone/>
            </a:pPr>
            <a:endParaRPr lang="it-IT" sz="2400" b="1" dirty="0">
              <a:solidFill>
                <a:srgbClr val="000090"/>
              </a:solidFill>
            </a:endParaRPr>
          </a:p>
          <a:p>
            <a:pPr marL="0" indent="0" algn="ctr">
              <a:buNone/>
            </a:pPr>
            <a:endParaRPr lang="it-IT" sz="2400" b="1" dirty="0">
              <a:solidFill>
                <a:srgbClr val="000090"/>
              </a:solidFill>
            </a:endParaRPr>
          </a:p>
          <a:p>
            <a:pPr marL="0" indent="0" algn="ctr">
              <a:buNone/>
            </a:pPr>
            <a:r>
              <a:rPr lang="it-IT" sz="2400" b="1" dirty="0">
                <a:solidFill>
                  <a:srgbClr val="000090"/>
                </a:solidFill>
              </a:rPr>
              <a:t>GRAZIE PER L’ATTENZIONE!</a:t>
            </a:r>
          </a:p>
          <a:p>
            <a:pPr marL="0" indent="0" algn="ctr">
              <a:buNone/>
            </a:pPr>
            <a:endParaRPr lang="it-IT" sz="2000" b="1" u="sng" dirty="0">
              <a:solidFill>
                <a:srgbClr val="000090"/>
              </a:solidFill>
            </a:endParaRPr>
          </a:p>
          <a:p>
            <a:pPr marL="0" indent="0" algn="ctr">
              <a:buNone/>
            </a:pPr>
            <a:r>
              <a:rPr lang="it-IT" sz="2000" b="1" dirty="0">
                <a:solidFill>
                  <a:srgbClr val="000090"/>
                </a:solidFill>
              </a:rPr>
              <a:t>Marco Vignola</a:t>
            </a:r>
          </a:p>
          <a:p>
            <a:pPr marL="0" indent="0" algn="ctr">
              <a:buNone/>
            </a:pPr>
            <a:r>
              <a:rPr lang="it-IT" sz="1600" i="1" dirty="0">
                <a:solidFill>
                  <a:srgbClr val="000090"/>
                </a:solidFill>
              </a:rPr>
              <a:t>Responsabile settore energia</a:t>
            </a:r>
          </a:p>
          <a:p>
            <a:pPr marL="0" indent="0" algn="ctr">
              <a:buNone/>
            </a:pPr>
            <a:r>
              <a:rPr lang="it-IT" sz="1600" b="1" dirty="0">
                <a:solidFill>
                  <a:srgbClr val="000090"/>
                </a:solidFill>
              </a:rPr>
              <a:t>Unione Nazionale Consumatori</a:t>
            </a:r>
          </a:p>
          <a:p>
            <a:pPr marL="0" indent="0" algn="ctr">
              <a:buNone/>
            </a:pPr>
            <a:endParaRPr lang="it-IT" sz="1600" b="1" dirty="0">
              <a:solidFill>
                <a:srgbClr val="000090"/>
              </a:solidFill>
            </a:endParaRPr>
          </a:p>
          <a:p>
            <a:pPr marL="0" indent="0" algn="ctr">
              <a:buNone/>
            </a:pPr>
            <a:r>
              <a:rPr lang="it-IT" sz="1600" i="1" dirty="0">
                <a:solidFill>
                  <a:srgbClr val="000090"/>
                </a:solidFill>
              </a:rPr>
              <a:t>marco.vignola@consumatori.it</a:t>
            </a:r>
          </a:p>
        </p:txBody>
      </p:sp>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21</a:t>
            </a:fld>
            <a:endParaRPr lang="en-US" dirty="0"/>
          </a:p>
        </p:txBody>
      </p:sp>
    </p:spTree>
    <p:extLst>
      <p:ext uri="{BB962C8B-B14F-4D97-AF65-F5344CB8AC3E}">
        <p14:creationId xmlns:p14="http://schemas.microsoft.com/office/powerpoint/2010/main" val="2466516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3</a:t>
            </a:fld>
            <a:endParaRPr lang="en-US" dirty="0"/>
          </a:p>
        </p:txBody>
      </p:sp>
      <p:sp>
        <p:nvSpPr>
          <p:cNvPr id="11" name="CasellaDiTesto 10">
            <a:extLst>
              <a:ext uri="{FF2B5EF4-FFF2-40B4-BE49-F238E27FC236}">
                <a16:creationId xmlns:a16="http://schemas.microsoft.com/office/drawing/2014/main" id="{4E6C1743-572C-86EE-8A66-1E34D5A4DDB0}"/>
              </a:ext>
            </a:extLst>
          </p:cNvPr>
          <p:cNvSpPr txBox="1"/>
          <p:nvPr/>
        </p:nvSpPr>
        <p:spPr>
          <a:xfrm>
            <a:off x="153266" y="389659"/>
            <a:ext cx="7562088" cy="6463308"/>
          </a:xfrm>
          <a:prstGeom prst="rect">
            <a:avLst/>
          </a:prstGeom>
          <a:noFill/>
        </p:spPr>
        <p:txBody>
          <a:bodyPr wrap="square" rtlCol="0">
            <a:spAutoFit/>
          </a:bodyPr>
          <a:lstStyle/>
          <a:p>
            <a:pPr algn="ctr"/>
            <a:r>
              <a:rPr lang="it-IT" b="1" dirty="0"/>
              <a:t>I Servizi di tutela e il loro superamento</a:t>
            </a:r>
          </a:p>
          <a:p>
            <a:pPr algn="ctr"/>
            <a:endParaRPr lang="it-IT" b="1" dirty="0"/>
          </a:p>
          <a:p>
            <a:pPr algn="ctr"/>
            <a:endParaRPr lang="it-IT" b="1" dirty="0"/>
          </a:p>
          <a:p>
            <a:pPr algn="l"/>
            <a:r>
              <a:rPr lang="it-IT" b="1" dirty="0"/>
              <a:t>I servizi di tutela (Servizio di Maggior Tutela </a:t>
            </a:r>
            <a:r>
              <a:rPr lang="it-IT" dirty="0"/>
              <a:t>per l’elettricità e </a:t>
            </a:r>
            <a:r>
              <a:rPr lang="it-IT" b="1" dirty="0"/>
              <a:t>Servizio di Tutela </a:t>
            </a:r>
            <a:r>
              <a:rPr lang="it-IT" dirty="0"/>
              <a:t>per il gas) sono i servizi di fornitura di energia elettrica e gas naturale con condizioni economiche (prezzo della componente energia [kWh e </a:t>
            </a:r>
            <a:r>
              <a:rPr lang="it-IT" dirty="0" err="1"/>
              <a:t>Smc</a:t>
            </a:r>
            <a:r>
              <a:rPr lang="it-IT" dirty="0"/>
              <a:t>] e prezzo di commercializzazione) e contrattuali </a:t>
            </a:r>
            <a:r>
              <a:rPr lang="it-IT" b="1" dirty="0"/>
              <a:t>definite da ARERA</a:t>
            </a:r>
            <a:r>
              <a:rPr lang="it-IT" dirty="0"/>
              <a:t> e destinati ai clienti domestici che </a:t>
            </a:r>
            <a:r>
              <a:rPr lang="it-IT" b="1" dirty="0"/>
              <a:t>non hanno ancora scelto un'offerta di mercato libero</a:t>
            </a:r>
            <a:r>
              <a:rPr lang="it-IT" dirty="0"/>
              <a:t>.</a:t>
            </a:r>
          </a:p>
          <a:p>
            <a:pPr algn="l"/>
            <a:br>
              <a:rPr lang="it-IT" dirty="0"/>
            </a:br>
            <a:r>
              <a:rPr lang="it-IT" dirty="0"/>
              <a:t>La normativa ha previsto il termine dei servizi di tutela, con il </a:t>
            </a:r>
            <a:r>
              <a:rPr lang="it-IT" b="1" dirty="0"/>
              <a:t>mercato libero </a:t>
            </a:r>
            <a:r>
              <a:rPr lang="it-IT" dirty="0"/>
              <a:t>che nella generalità dei casi rimarrà </a:t>
            </a:r>
            <a:r>
              <a:rPr lang="it-IT" b="1" dirty="0"/>
              <a:t>l'unica modalità di fornitura</a:t>
            </a:r>
            <a:r>
              <a:rPr lang="it-IT" dirty="0"/>
              <a:t>.</a:t>
            </a:r>
          </a:p>
          <a:p>
            <a:pPr algn="l"/>
            <a:endParaRPr lang="it-IT" dirty="0"/>
          </a:p>
          <a:p>
            <a:pPr algn="l"/>
            <a:r>
              <a:rPr lang="it-IT" dirty="0"/>
              <a:t>Per le microimprese di energia elettrica il servizio di maggior tutela si è concluso ad aprile 2023 (per le piccole imprese era già terminato nel 2021).</a:t>
            </a:r>
          </a:p>
          <a:p>
            <a:pPr algn="l"/>
            <a:endParaRPr lang="it-IT" dirty="0"/>
          </a:p>
          <a:p>
            <a:r>
              <a:rPr lang="it-IT" b="1" dirty="0"/>
              <a:t>Per accompagnare il passaggio </a:t>
            </a:r>
            <a:r>
              <a:rPr lang="it-IT" dirty="0"/>
              <a:t>al mercato libero dei clienti domestici non vulnerabili, ARERA ha previsto </a:t>
            </a:r>
            <a:r>
              <a:rPr lang="it-IT" b="1" dirty="0"/>
              <a:t>un percorso graduale </a:t>
            </a:r>
            <a:r>
              <a:rPr lang="it-IT" dirty="0"/>
              <a:t>per dare la possibilità a ciascuno di </a:t>
            </a:r>
            <a:r>
              <a:rPr lang="it-IT" b="1" dirty="0"/>
              <a:t>scegliere l'offerta sul mercato libero</a:t>
            </a:r>
            <a:r>
              <a:rPr lang="it-IT" dirty="0"/>
              <a:t> più adatta alle proprie esigenze</a:t>
            </a:r>
            <a:r>
              <a:rPr lang="it-IT" b="1" dirty="0"/>
              <a:t>, assicurando la continuità della fornitura e adeguati obblighi informativi in capo ai venditori</a:t>
            </a:r>
            <a:r>
              <a:rPr lang="it-IT" dirty="0"/>
              <a:t>.</a:t>
            </a:r>
          </a:p>
          <a:p>
            <a:pPr algn="ctr"/>
            <a:endParaRPr lang="it-IT" b="1" dirty="0"/>
          </a:p>
          <a:p>
            <a:pPr marL="285750" indent="-285750">
              <a:buFont typeface="Arial" panose="020B0604020202020204" pitchFamily="34" charset="0"/>
              <a:buChar char="•"/>
            </a:pPr>
            <a:endParaRPr lang="it-IT" b="1" dirty="0"/>
          </a:p>
          <a:p>
            <a:endParaRPr lang="it-IT" dirty="0"/>
          </a:p>
        </p:txBody>
      </p:sp>
    </p:spTree>
    <p:extLst>
      <p:ext uri="{BB962C8B-B14F-4D97-AF65-F5344CB8AC3E}">
        <p14:creationId xmlns:p14="http://schemas.microsoft.com/office/powerpoint/2010/main" val="1838713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4</a:t>
            </a:fld>
            <a:endParaRPr lang="en-US" dirty="0"/>
          </a:p>
        </p:txBody>
      </p:sp>
      <p:sp>
        <p:nvSpPr>
          <p:cNvPr id="2" name="CasellaDiTesto 1">
            <a:extLst>
              <a:ext uri="{FF2B5EF4-FFF2-40B4-BE49-F238E27FC236}">
                <a16:creationId xmlns:a16="http://schemas.microsoft.com/office/drawing/2014/main" id="{9C68100B-4D8C-024D-8C7A-8A987FCA850F}"/>
              </a:ext>
            </a:extLst>
          </p:cNvPr>
          <p:cNvSpPr txBox="1"/>
          <p:nvPr/>
        </p:nvSpPr>
        <p:spPr>
          <a:xfrm>
            <a:off x="249632" y="342577"/>
            <a:ext cx="8712730" cy="5632311"/>
          </a:xfrm>
          <a:prstGeom prst="rect">
            <a:avLst/>
          </a:prstGeom>
          <a:noFill/>
        </p:spPr>
        <p:txBody>
          <a:bodyPr wrap="square" rtlCol="0">
            <a:spAutoFit/>
          </a:bodyPr>
          <a:lstStyle/>
          <a:p>
            <a:pPr algn="ctr"/>
            <a:r>
              <a:rPr lang="it-IT" b="1" dirty="0"/>
              <a:t>I tempi previsti (ad oggi – inizio dicembre 2023)</a:t>
            </a:r>
          </a:p>
          <a:p>
            <a:pPr algn="ctr"/>
            <a:endParaRPr lang="it-IT" b="1" dirty="0"/>
          </a:p>
          <a:p>
            <a:pPr algn="ctr"/>
            <a:endParaRPr lang="it-IT" b="1" dirty="0"/>
          </a:p>
          <a:p>
            <a:pPr marL="285750" indent="-285750">
              <a:buFont typeface="Arial" panose="020B0604020202020204" pitchFamily="34" charset="0"/>
              <a:buChar char="•"/>
            </a:pPr>
            <a:endParaRPr lang="it-IT" b="1" dirty="0"/>
          </a:p>
          <a:p>
            <a:pPr algn="ctr"/>
            <a:r>
              <a:rPr lang="it-IT" b="1" dirty="0"/>
              <a:t>GAS</a:t>
            </a:r>
          </a:p>
          <a:p>
            <a:endParaRPr lang="it-IT" dirty="0"/>
          </a:p>
          <a:p>
            <a:r>
              <a:rPr lang="it-IT" b="1" dirty="0"/>
              <a:t>clienti domestici non vulnerabili di gas naturale </a:t>
            </a:r>
            <a:r>
              <a:rPr lang="it-IT" dirty="0"/>
              <a:t>(famiglie e condomini) da </a:t>
            </a:r>
            <a:r>
              <a:rPr lang="it-IT" b="1" dirty="0"/>
              <a:t>gennaio 2024</a:t>
            </a:r>
          </a:p>
          <a:p>
            <a:endParaRPr lang="it-IT" dirty="0"/>
          </a:p>
          <a:p>
            <a:endParaRPr lang="it-IT" dirty="0"/>
          </a:p>
          <a:p>
            <a:pPr algn="ctr"/>
            <a:endParaRPr lang="it-IT" b="1" dirty="0"/>
          </a:p>
          <a:p>
            <a:pPr algn="ctr"/>
            <a:r>
              <a:rPr lang="it-IT" b="1" dirty="0"/>
              <a:t>ENERGIA ELETTRICA</a:t>
            </a:r>
          </a:p>
          <a:p>
            <a:endParaRPr lang="it-IT" dirty="0"/>
          </a:p>
          <a:p>
            <a:r>
              <a:rPr lang="it-IT" dirty="0"/>
              <a:t>	</a:t>
            </a:r>
            <a:r>
              <a:rPr lang="it-IT" b="1" dirty="0"/>
              <a:t>clienti domestici non vulnerabili di energia elettrica </a:t>
            </a:r>
            <a:r>
              <a:rPr lang="it-IT" dirty="0"/>
              <a:t>a partire da </a:t>
            </a:r>
            <a:r>
              <a:rPr lang="it-IT" b="1" dirty="0"/>
              <a:t>aprile 2024</a:t>
            </a:r>
          </a:p>
          <a:p>
            <a:endParaRPr lang="it-IT" b="1" dirty="0"/>
          </a:p>
          <a:p>
            <a:endParaRPr lang="it-IT" b="1" dirty="0"/>
          </a:p>
          <a:p>
            <a:r>
              <a:rPr lang="it-IT" dirty="0"/>
              <a:t>I clienti vulnerabili potranno continuare ad essere serviti a condizioni contrattuali ed economiche specifiche definite e aggiornate da ARERA</a:t>
            </a:r>
          </a:p>
          <a:p>
            <a:endParaRPr lang="it-IT" dirty="0"/>
          </a:p>
          <a:p>
            <a:endParaRPr lang="it-IT" dirty="0"/>
          </a:p>
          <a:p>
            <a:r>
              <a:rPr lang="it-IT" dirty="0"/>
              <a:t>ma…………… non è detto che non venga stabilita un’ulteriore proroga!</a:t>
            </a:r>
          </a:p>
        </p:txBody>
      </p:sp>
    </p:spTree>
    <p:extLst>
      <p:ext uri="{BB962C8B-B14F-4D97-AF65-F5344CB8AC3E}">
        <p14:creationId xmlns:p14="http://schemas.microsoft.com/office/powerpoint/2010/main" val="3241339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5</a:t>
            </a:fld>
            <a:endParaRPr lang="en-US" dirty="0"/>
          </a:p>
        </p:txBody>
      </p:sp>
      <p:sp>
        <p:nvSpPr>
          <p:cNvPr id="2" name="CasellaDiTesto 1">
            <a:extLst>
              <a:ext uri="{FF2B5EF4-FFF2-40B4-BE49-F238E27FC236}">
                <a16:creationId xmlns:a16="http://schemas.microsoft.com/office/drawing/2014/main" id="{32F18174-A73C-CE2F-2726-D8AFBF0CCF6A}"/>
              </a:ext>
            </a:extLst>
          </p:cNvPr>
          <p:cNvSpPr txBox="1"/>
          <p:nvPr/>
        </p:nvSpPr>
        <p:spPr>
          <a:xfrm>
            <a:off x="551384" y="509665"/>
            <a:ext cx="7147864" cy="5355312"/>
          </a:xfrm>
          <a:prstGeom prst="rect">
            <a:avLst/>
          </a:prstGeom>
          <a:noFill/>
        </p:spPr>
        <p:txBody>
          <a:bodyPr wrap="square" rtlCol="0">
            <a:spAutoFit/>
          </a:bodyPr>
          <a:lstStyle/>
          <a:p>
            <a:pPr algn="ctr"/>
            <a:r>
              <a:rPr lang="it-IT" b="1" dirty="0"/>
              <a:t>Mercato Elettrico – Gli obblighi informativi</a:t>
            </a:r>
          </a:p>
          <a:p>
            <a:pPr algn="ctr"/>
            <a:endParaRPr lang="it-IT" b="1" dirty="0"/>
          </a:p>
          <a:p>
            <a:pPr algn="ctr"/>
            <a:endParaRPr lang="it-IT" b="1" dirty="0"/>
          </a:p>
          <a:p>
            <a:r>
              <a:rPr lang="it-IT" dirty="0"/>
              <a:t>Ad oggi </a:t>
            </a:r>
            <a:r>
              <a:rPr lang="it-IT" b="1" dirty="0"/>
              <a:t>non è ancora partita la campagna informativa </a:t>
            </a:r>
            <a:r>
              <a:rPr lang="it-IT" dirty="0"/>
              <a:t>che è stata prevista dal legislatore con lo scopo di informare il consumatore sulle modalità della fine tutela e indirizzarlo su scelte consapevoli, anche con la promozione degli strumenti a disposizione (Sportello per il Consumatore, Portale Offerte, Portale Consumi).</a:t>
            </a:r>
          </a:p>
          <a:p>
            <a:endParaRPr lang="it-IT" dirty="0"/>
          </a:p>
          <a:p>
            <a:r>
              <a:rPr lang="it-IT" dirty="0"/>
              <a:t>L’ARERA ha previsto che </a:t>
            </a:r>
            <a:r>
              <a:rPr lang="it-IT" b="1" dirty="0"/>
              <a:t>da settembre 2023 a marzo 2024</a:t>
            </a:r>
            <a:r>
              <a:rPr lang="it-IT" dirty="0"/>
              <a:t>, </a:t>
            </a:r>
            <a:r>
              <a:rPr lang="it-IT" b="1" dirty="0"/>
              <a:t>in almeno due bollette</a:t>
            </a:r>
            <a:r>
              <a:rPr lang="it-IT" dirty="0"/>
              <a:t>, i clienti domestici </a:t>
            </a:r>
            <a:r>
              <a:rPr lang="it-IT" b="1" dirty="0"/>
              <a:t>non vulnerabili </a:t>
            </a:r>
            <a:r>
              <a:rPr lang="it-IT" dirty="0"/>
              <a:t>che si trovano ancora nel Servizio di Maggior Tutela riceveranno da parte del proprio esercente la maggior tutela (unico per territorio) una comunicazione nella quale viene evidenziata la possibilità di scegliere un'offerta di mercato libero, anche utilizzando gli strumenti messi a disposizione dall'Autorità, come il Portale Offerte.</a:t>
            </a:r>
          </a:p>
          <a:p>
            <a:pPr algn="ctr"/>
            <a:endParaRPr lang="it-IT" b="1" dirty="0"/>
          </a:p>
          <a:p>
            <a:endParaRPr lang="it-IT" b="1" dirty="0"/>
          </a:p>
          <a:p>
            <a:endParaRPr lang="it-IT" dirty="0"/>
          </a:p>
        </p:txBody>
      </p:sp>
    </p:spTree>
    <p:extLst>
      <p:ext uri="{BB962C8B-B14F-4D97-AF65-F5344CB8AC3E}">
        <p14:creationId xmlns:p14="http://schemas.microsoft.com/office/powerpoint/2010/main" val="2091204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88"/>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6</a:t>
            </a:fld>
            <a:endParaRPr lang="en-US" dirty="0"/>
          </a:p>
        </p:txBody>
      </p:sp>
      <p:sp>
        <p:nvSpPr>
          <p:cNvPr id="2" name="CasellaDiTesto 1">
            <a:extLst>
              <a:ext uri="{FF2B5EF4-FFF2-40B4-BE49-F238E27FC236}">
                <a16:creationId xmlns:a16="http://schemas.microsoft.com/office/drawing/2014/main" id="{74B831E9-34CB-9354-1149-8BE280989F6D}"/>
              </a:ext>
            </a:extLst>
          </p:cNvPr>
          <p:cNvSpPr txBox="1"/>
          <p:nvPr/>
        </p:nvSpPr>
        <p:spPr>
          <a:xfrm>
            <a:off x="405080" y="525457"/>
            <a:ext cx="7422184" cy="5355312"/>
          </a:xfrm>
          <a:prstGeom prst="rect">
            <a:avLst/>
          </a:prstGeom>
          <a:noFill/>
        </p:spPr>
        <p:txBody>
          <a:bodyPr wrap="square" rtlCol="0">
            <a:spAutoFit/>
          </a:bodyPr>
          <a:lstStyle/>
          <a:p>
            <a:pPr algn="ctr"/>
            <a:r>
              <a:rPr lang="it-IT" b="1" dirty="0"/>
              <a:t>Mercato Elettrico – La platea interessata</a:t>
            </a:r>
          </a:p>
          <a:p>
            <a:pPr algn="ctr"/>
            <a:endParaRPr lang="it-IT" b="1" dirty="0"/>
          </a:p>
          <a:p>
            <a:endParaRPr lang="it-IT" dirty="0"/>
          </a:p>
          <a:p>
            <a:endParaRPr lang="it-IT" dirty="0"/>
          </a:p>
          <a:p>
            <a:r>
              <a:rPr lang="it-IT" dirty="0"/>
              <a:t>A giugno 2023 ha già sottoscritto un’offerta nel Mercato Libero il </a:t>
            </a:r>
            <a:r>
              <a:rPr lang="it-IT" b="1" dirty="0"/>
              <a:t>71,06% dei clienti domestici </a:t>
            </a:r>
          </a:p>
          <a:p>
            <a:endParaRPr lang="it-IT" b="1" dirty="0"/>
          </a:p>
          <a:p>
            <a:endParaRPr lang="it-IT" b="1" dirty="0"/>
          </a:p>
          <a:p>
            <a:r>
              <a:rPr lang="it-IT" dirty="0"/>
              <a:t>Si trovano invece ancora nel </a:t>
            </a:r>
            <a:r>
              <a:rPr lang="it-IT" b="1" dirty="0"/>
              <a:t>Servizio di Maggior Tutela il  28,94%</a:t>
            </a:r>
            <a:r>
              <a:rPr lang="it-IT" dirty="0"/>
              <a:t> dei clienti domestici su un totale di </a:t>
            </a:r>
            <a:r>
              <a:rPr lang="it-IT" b="1" dirty="0"/>
              <a:t>30.169.182 punti attivi</a:t>
            </a:r>
            <a:r>
              <a:rPr lang="it-IT" dirty="0"/>
              <a:t>, il che vuol dire che le utenze ancora attive nel Servizio di Maggior Tutela sono ancora </a:t>
            </a:r>
            <a:r>
              <a:rPr lang="it-IT" b="1" dirty="0"/>
              <a:t>8,730,961</a:t>
            </a:r>
            <a:r>
              <a:rPr lang="it-IT" dirty="0"/>
              <a:t> di cui circa 4 milioni e mezzo rientranti nella categoria dei vulnerabili.</a:t>
            </a:r>
          </a:p>
          <a:p>
            <a:endParaRPr lang="it-IT" dirty="0"/>
          </a:p>
          <a:p>
            <a:endParaRPr lang="it-IT" dirty="0"/>
          </a:p>
          <a:p>
            <a:r>
              <a:rPr lang="it-IT" i="1" dirty="0"/>
              <a:t>Fonte: Elaborazioni ARERA su dati dichiarati dagli esercenti la vendita di energia elettrica nell'ambito del monitoraggio retail fino al 2018 ed estratti dal SII a partire dal 2019</a:t>
            </a:r>
          </a:p>
          <a:p>
            <a:endParaRPr lang="it-IT" i="1" dirty="0"/>
          </a:p>
          <a:p>
            <a:r>
              <a:rPr lang="it-IT" i="1" dirty="0"/>
              <a:t>https://www.arera.it/it/dati/mr/mree_puntiattivi.htm</a:t>
            </a:r>
          </a:p>
        </p:txBody>
      </p:sp>
    </p:spTree>
    <p:extLst>
      <p:ext uri="{BB962C8B-B14F-4D97-AF65-F5344CB8AC3E}">
        <p14:creationId xmlns:p14="http://schemas.microsoft.com/office/powerpoint/2010/main" val="23018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7</a:t>
            </a:fld>
            <a:endParaRPr lang="en-US" dirty="0"/>
          </a:p>
        </p:txBody>
      </p:sp>
      <p:sp>
        <p:nvSpPr>
          <p:cNvPr id="2" name="CasellaDiTesto 1">
            <a:extLst>
              <a:ext uri="{FF2B5EF4-FFF2-40B4-BE49-F238E27FC236}">
                <a16:creationId xmlns:a16="http://schemas.microsoft.com/office/drawing/2014/main" id="{2190944C-2473-F446-48E5-F4CB241EF531}"/>
              </a:ext>
            </a:extLst>
          </p:cNvPr>
          <p:cNvSpPr txBox="1"/>
          <p:nvPr/>
        </p:nvSpPr>
        <p:spPr>
          <a:xfrm>
            <a:off x="181638" y="389659"/>
            <a:ext cx="8410978" cy="6740307"/>
          </a:xfrm>
          <a:prstGeom prst="rect">
            <a:avLst/>
          </a:prstGeom>
          <a:noFill/>
        </p:spPr>
        <p:txBody>
          <a:bodyPr wrap="square" rtlCol="0">
            <a:spAutoFit/>
          </a:bodyPr>
          <a:lstStyle/>
          <a:p>
            <a:pPr algn="ctr"/>
            <a:r>
              <a:rPr lang="it-IT" b="1" dirty="0"/>
              <a:t>Mercato Elettrico – Clienti Vulnerabili / Servizio di Maggior Tutela</a:t>
            </a:r>
          </a:p>
          <a:p>
            <a:pPr algn="ctr"/>
            <a:endParaRPr lang="it-IT" b="1" dirty="0"/>
          </a:p>
          <a:p>
            <a:pPr algn="ctr"/>
            <a:endParaRPr lang="it-IT" b="1" dirty="0"/>
          </a:p>
          <a:p>
            <a:pPr algn="ctr"/>
            <a:endParaRPr lang="it-IT" b="1" dirty="0"/>
          </a:p>
          <a:p>
            <a:r>
              <a:rPr lang="it-IT" dirty="0"/>
              <a:t>La norma ha previsto, almeno, che per i clienti definiti </a:t>
            </a:r>
            <a:r>
              <a:rPr lang="it-IT" b="1" dirty="0"/>
              <a:t>vulnerabili</a:t>
            </a:r>
            <a:r>
              <a:rPr lang="it-IT" dirty="0"/>
              <a:t> ci sia un canale </a:t>
            </a:r>
            <a:r>
              <a:rPr lang="it-IT" i="1" dirty="0"/>
              <a:t>ad hoc.</a:t>
            </a:r>
          </a:p>
          <a:p>
            <a:endParaRPr lang="it-IT" i="1" dirty="0"/>
          </a:p>
          <a:p>
            <a:r>
              <a:rPr lang="it-IT" dirty="0"/>
              <a:t>Sono considerati </a:t>
            </a:r>
            <a:r>
              <a:rPr lang="it-IT" b="1" dirty="0"/>
              <a:t>clienti vulnerabili di energia elettrica </a:t>
            </a:r>
            <a:r>
              <a:rPr lang="it-IT" dirty="0"/>
              <a:t>i clienti domestici che, alternativamente:</a:t>
            </a:r>
          </a:p>
          <a:p>
            <a:endParaRPr lang="it-IT" dirty="0"/>
          </a:p>
          <a:p>
            <a:pPr marL="285750" indent="-285750">
              <a:buFont typeface="Arial" panose="020B0604020202020204" pitchFamily="34" charset="0"/>
              <a:buChar char="•"/>
            </a:pPr>
            <a:r>
              <a:rPr lang="it-IT" dirty="0"/>
              <a:t>si trovano in </a:t>
            </a:r>
            <a:r>
              <a:rPr lang="it-IT" b="1" dirty="0"/>
              <a:t>condizioni economicamente svantaggiate </a:t>
            </a:r>
            <a:r>
              <a:rPr lang="it-IT" dirty="0"/>
              <a:t>(ad esempio percettori di bonus)</a:t>
            </a:r>
          </a:p>
          <a:p>
            <a:pPr marL="285750" indent="-285750">
              <a:buFont typeface="Arial" panose="020B0604020202020204" pitchFamily="34" charset="0"/>
              <a:buChar char="•"/>
            </a:pPr>
            <a:r>
              <a:rPr lang="it-IT" dirty="0"/>
              <a:t>versano in </a:t>
            </a:r>
            <a:r>
              <a:rPr lang="it-IT" b="1" dirty="0"/>
              <a:t>gravi condizioni di salute </a:t>
            </a:r>
            <a:r>
              <a:rPr lang="it-IT" dirty="0"/>
              <a:t>tali da richiedere l'utilizzo di apparecchiature medico-terapeutiche alimentate dall'energia elettrica (oppure presso i quali sono presenti persone in tali condizioni)</a:t>
            </a:r>
          </a:p>
          <a:p>
            <a:pPr marL="285750" indent="-285750">
              <a:buFont typeface="Arial" panose="020B0604020202020204" pitchFamily="34" charset="0"/>
              <a:buChar char="•"/>
            </a:pPr>
            <a:r>
              <a:rPr lang="it-IT" dirty="0"/>
              <a:t>sono </a:t>
            </a:r>
            <a:r>
              <a:rPr lang="it-IT" b="1" dirty="0"/>
              <a:t>soggetti con disabilità </a:t>
            </a:r>
            <a:r>
              <a:rPr lang="it-IT" dirty="0"/>
              <a:t>ai sensi dell'articolo 3 legge 104/92</a:t>
            </a:r>
          </a:p>
          <a:p>
            <a:pPr marL="285750" indent="-285750">
              <a:buFont typeface="Arial" panose="020B0604020202020204" pitchFamily="34" charset="0"/>
              <a:buChar char="•"/>
            </a:pPr>
            <a:r>
              <a:rPr lang="it-IT" dirty="0"/>
              <a:t>hanno </a:t>
            </a:r>
            <a:r>
              <a:rPr lang="it-IT" b="1" dirty="0"/>
              <a:t>un'utenza in una struttura abitativa di emergenza </a:t>
            </a:r>
            <a:r>
              <a:rPr lang="it-IT" dirty="0"/>
              <a:t>a seguito di eventi calamitosi</a:t>
            </a:r>
          </a:p>
          <a:p>
            <a:pPr marL="285750" indent="-285750">
              <a:buFont typeface="Arial" panose="020B0604020202020204" pitchFamily="34" charset="0"/>
              <a:buChar char="•"/>
            </a:pPr>
            <a:r>
              <a:rPr lang="it-IT" dirty="0"/>
              <a:t>hanno </a:t>
            </a:r>
            <a:r>
              <a:rPr lang="it-IT" b="1" dirty="0"/>
              <a:t>un'utenza in un'isola minore non interconnessa</a:t>
            </a:r>
          </a:p>
          <a:p>
            <a:pPr marL="285750" indent="-285750">
              <a:buFont typeface="Arial" panose="020B0604020202020204" pitchFamily="34" charset="0"/>
              <a:buChar char="•"/>
            </a:pPr>
            <a:r>
              <a:rPr lang="it-IT" dirty="0"/>
              <a:t>hanno </a:t>
            </a:r>
            <a:r>
              <a:rPr lang="it-IT" b="1" dirty="0"/>
              <a:t>un'età superiore ai 75 anni</a:t>
            </a:r>
          </a:p>
          <a:p>
            <a:pPr marL="285750" indent="-285750">
              <a:buFont typeface="Arial" panose="020B0604020202020204" pitchFamily="34" charset="0"/>
              <a:buChar char="•"/>
            </a:pPr>
            <a:endParaRPr lang="it-IT" b="1" dirty="0"/>
          </a:p>
          <a:p>
            <a:r>
              <a:rPr lang="it-IT" dirty="0"/>
              <a:t>I clienti domestici vulnerabili forniti nel servizio di maggior tutela </a:t>
            </a:r>
            <a:r>
              <a:rPr lang="it-IT" b="1" dirty="0"/>
              <a:t>continueranno ad essere serviti, anche successivamente al 1° aprile 2024, nel Servizio di Maggior Tutela.</a:t>
            </a:r>
          </a:p>
          <a:p>
            <a:endParaRPr lang="it-IT" b="1" dirty="0"/>
          </a:p>
          <a:p>
            <a:endParaRPr lang="it-IT" dirty="0"/>
          </a:p>
        </p:txBody>
      </p:sp>
    </p:spTree>
    <p:extLst>
      <p:ext uri="{BB962C8B-B14F-4D97-AF65-F5344CB8AC3E}">
        <p14:creationId xmlns:p14="http://schemas.microsoft.com/office/powerpoint/2010/main" val="250205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8</a:t>
            </a:fld>
            <a:endParaRPr lang="en-US" dirty="0"/>
          </a:p>
        </p:txBody>
      </p:sp>
      <p:sp>
        <p:nvSpPr>
          <p:cNvPr id="2" name="CasellaDiTesto 1">
            <a:extLst>
              <a:ext uri="{FF2B5EF4-FFF2-40B4-BE49-F238E27FC236}">
                <a16:creationId xmlns:a16="http://schemas.microsoft.com/office/drawing/2014/main" id="{C159299D-76AF-3D5B-31F6-B9C7543B99F1}"/>
              </a:ext>
            </a:extLst>
          </p:cNvPr>
          <p:cNvSpPr txBox="1"/>
          <p:nvPr/>
        </p:nvSpPr>
        <p:spPr>
          <a:xfrm>
            <a:off x="238306" y="453932"/>
            <a:ext cx="7477048" cy="5909310"/>
          </a:xfrm>
          <a:prstGeom prst="rect">
            <a:avLst/>
          </a:prstGeom>
          <a:noFill/>
        </p:spPr>
        <p:txBody>
          <a:bodyPr wrap="square" rtlCol="0">
            <a:spAutoFit/>
          </a:bodyPr>
          <a:lstStyle/>
          <a:p>
            <a:pPr algn="ctr"/>
            <a:r>
              <a:rPr lang="it-IT" b="1" dirty="0"/>
              <a:t>Mercato Elettrico – Clienti Vulnerabili / Servizio di Maggior Tutela</a:t>
            </a:r>
          </a:p>
          <a:p>
            <a:pPr algn="ctr"/>
            <a:endParaRPr lang="it-IT" b="1" dirty="0"/>
          </a:p>
          <a:p>
            <a:endParaRPr lang="it-IT" dirty="0"/>
          </a:p>
          <a:p>
            <a:r>
              <a:rPr lang="it-IT" dirty="0"/>
              <a:t>Il cliente servito in maggior tutela che </a:t>
            </a:r>
            <a:r>
              <a:rPr lang="it-IT" b="1" dirty="0"/>
              <a:t>NON</a:t>
            </a:r>
            <a:r>
              <a:rPr lang="it-IT" dirty="0"/>
              <a:t> sia stato identificato come vulnerabile, pur rispettando i criteri di vulnerabilità, </a:t>
            </a:r>
            <a:r>
              <a:rPr lang="it-IT" b="1" dirty="0"/>
              <a:t>deve comunicarlo al proprio venditore </a:t>
            </a:r>
            <a:r>
              <a:rPr lang="it-IT" dirty="0"/>
              <a:t>compilando il modulo che riceverà anche dal proprio esercente la maggior tutela in due comunicazioni tra settembre 2023 e marzo 2024 e comunque disponibile sul sito ARERA, così da continuare a essere servito nel servizio di maggior tutela:</a:t>
            </a:r>
          </a:p>
          <a:p>
            <a:endParaRPr lang="it-IT" dirty="0"/>
          </a:p>
          <a:p>
            <a:r>
              <a:rPr lang="it-IT" b="1" dirty="0"/>
              <a:t>https://www.arera.it/allegati/consumatori//autocertificazione_vulnerabilita_ele.pdf</a:t>
            </a:r>
          </a:p>
          <a:p>
            <a:endParaRPr lang="it-IT" b="1" dirty="0"/>
          </a:p>
          <a:p>
            <a:r>
              <a:rPr lang="it-IT" dirty="0"/>
              <a:t>Se sopraggiungono variazioni della condizione di vulnerabilità è necessario che il titolare della fornitura contatti il proprio venditore. </a:t>
            </a:r>
          </a:p>
          <a:p>
            <a:endParaRPr lang="it-IT" b="1" dirty="0"/>
          </a:p>
          <a:p>
            <a:r>
              <a:rPr lang="it-IT" b="1" dirty="0"/>
              <a:t>Anche il cliente vulnerabile può in ogni momento scegliere un’offerta del mercato libero</a:t>
            </a:r>
            <a:r>
              <a:rPr lang="it-IT" dirty="0"/>
              <a:t>, con le modalità e tempistiche previste dal venditore nell'ambito dell'offerta selezionata e nel rispetto degli obblighi di regolazione.</a:t>
            </a:r>
          </a:p>
          <a:p>
            <a:endParaRPr lang="it-IT" b="1" dirty="0"/>
          </a:p>
          <a:p>
            <a:endParaRPr lang="it-IT" dirty="0"/>
          </a:p>
        </p:txBody>
      </p:sp>
    </p:spTree>
    <p:extLst>
      <p:ext uri="{BB962C8B-B14F-4D97-AF65-F5344CB8AC3E}">
        <p14:creationId xmlns:p14="http://schemas.microsoft.com/office/powerpoint/2010/main" val="83190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erno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9" y="0"/>
            <a:ext cx="9138661" cy="6858000"/>
          </a:xfrm>
          <a:prstGeom prst="rect">
            <a:avLst/>
          </a:prstGeom>
        </p:spPr>
      </p:pic>
      <p:sp>
        <p:nvSpPr>
          <p:cNvPr id="5" name="Segnaposto numero diapositiva 4"/>
          <p:cNvSpPr>
            <a:spLocks noGrp="1"/>
          </p:cNvSpPr>
          <p:nvPr>
            <p:ph type="sldNum" sz="quarter" idx="12"/>
          </p:nvPr>
        </p:nvSpPr>
        <p:spPr>
          <a:xfrm>
            <a:off x="6468346" y="6374642"/>
            <a:ext cx="2494016" cy="402652"/>
          </a:xfrm>
        </p:spPr>
        <p:txBody>
          <a:bodyPr/>
          <a:lstStyle/>
          <a:p>
            <a:fld id="{67D1F3A8-76D1-3D4A-92AC-C47E0DD68B6B}" type="slidenum">
              <a:rPr lang="en-US" smtClean="0"/>
              <a:pPr/>
              <a:t>9</a:t>
            </a:fld>
            <a:endParaRPr lang="en-US" dirty="0"/>
          </a:p>
        </p:txBody>
      </p:sp>
      <p:sp>
        <p:nvSpPr>
          <p:cNvPr id="2" name="CasellaDiTesto 1">
            <a:extLst>
              <a:ext uri="{FF2B5EF4-FFF2-40B4-BE49-F238E27FC236}">
                <a16:creationId xmlns:a16="http://schemas.microsoft.com/office/drawing/2014/main" id="{E8BADFAB-2513-20E7-4657-87048C220AFF}"/>
              </a:ext>
            </a:extLst>
          </p:cNvPr>
          <p:cNvSpPr txBox="1"/>
          <p:nvPr/>
        </p:nvSpPr>
        <p:spPr>
          <a:xfrm>
            <a:off x="350216" y="516312"/>
            <a:ext cx="7275880" cy="4801314"/>
          </a:xfrm>
          <a:prstGeom prst="rect">
            <a:avLst/>
          </a:prstGeom>
          <a:noFill/>
        </p:spPr>
        <p:txBody>
          <a:bodyPr wrap="square" rtlCol="0">
            <a:spAutoFit/>
          </a:bodyPr>
          <a:lstStyle/>
          <a:p>
            <a:pPr algn="ctr"/>
            <a:r>
              <a:rPr lang="it-IT" b="1" dirty="0"/>
              <a:t>Mercato Elettrico – Clienti NON Vulnerabili / STG (Servizio a Tutele Graduali)</a:t>
            </a:r>
          </a:p>
          <a:p>
            <a:pPr algn="ctr"/>
            <a:endParaRPr lang="it-IT" dirty="0"/>
          </a:p>
          <a:p>
            <a:endParaRPr lang="it-IT" dirty="0"/>
          </a:p>
          <a:p>
            <a:r>
              <a:rPr lang="it-IT" dirty="0"/>
              <a:t>Il </a:t>
            </a:r>
            <a:r>
              <a:rPr lang="it-IT" b="1" dirty="0"/>
              <a:t>Servizio a Tutele Graduali (STG) </a:t>
            </a:r>
            <a:r>
              <a:rPr lang="it-IT" dirty="0"/>
              <a:t>è il servizio predisposto da  ARERA per accompagnare il passaggio al mercato libero dell'energia elettrica dopo la rimozione della tutela di prezzo (mercato tutelato).</a:t>
            </a:r>
          </a:p>
          <a:p>
            <a:endParaRPr lang="it-IT" dirty="0"/>
          </a:p>
          <a:p>
            <a:r>
              <a:rPr lang="it-IT" b="1" dirty="0"/>
              <a:t>Rientrano automaticamente </a:t>
            </a:r>
            <a:r>
              <a:rPr lang="it-IT" dirty="0"/>
              <a:t>nel Servizio a Tutele Graduali, </a:t>
            </a:r>
            <a:r>
              <a:rPr lang="it-IT" b="1" dirty="0"/>
              <a:t>senza alcuna interruzione nell'erogazione della fornitura </a:t>
            </a:r>
            <a:r>
              <a:rPr lang="it-IT" dirty="0"/>
              <a:t>di energia elettrica, tutti i clienti non domestici che non hanno un venditore sul mercato libero.</a:t>
            </a:r>
          </a:p>
          <a:p>
            <a:pPr algn="ctr"/>
            <a:endParaRPr lang="it-IT" b="1" dirty="0"/>
          </a:p>
          <a:p>
            <a:r>
              <a:rPr lang="it-IT" dirty="0"/>
              <a:t>Il Servizio a Tutele Graduali viene </a:t>
            </a:r>
            <a:r>
              <a:rPr lang="it-IT" b="1" dirty="0"/>
              <a:t>erogato da venditori selezionati attraverso specifiche procedure concorsuali</a:t>
            </a:r>
            <a:r>
              <a:rPr lang="it-IT" dirty="0"/>
              <a:t>. Ogni area territoriale è servita da un solo fornitore, il quale può anche servire più aree contemporaneamente.</a:t>
            </a:r>
          </a:p>
          <a:p>
            <a:endParaRPr lang="it-IT" dirty="0"/>
          </a:p>
        </p:txBody>
      </p:sp>
    </p:spTree>
    <p:extLst>
      <p:ext uri="{BB962C8B-B14F-4D97-AF65-F5344CB8AC3E}">
        <p14:creationId xmlns:p14="http://schemas.microsoft.com/office/powerpoint/2010/main" val="11880162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1883</TotalTime>
  <Words>2456</Words>
  <Application>Microsoft Office PowerPoint</Application>
  <PresentationFormat>Presentazione su schermo (4:3)</PresentationFormat>
  <Paragraphs>269</Paragraphs>
  <Slides>21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Arial</vt:lpstr>
      <vt:lpstr>Calibri</vt:lpstr>
      <vt:lpstr>Wingdings 2</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Consiglio Direttivo Unione Nazionale Consumatori</dc:title>
  <dc:creator>Dino Cimaglia</dc:creator>
  <cp:lastModifiedBy>Marco Vignola</cp:lastModifiedBy>
  <cp:revision>22</cp:revision>
  <cp:lastPrinted>2022-07-04T06:52:09Z</cp:lastPrinted>
  <dcterms:created xsi:type="dcterms:W3CDTF">2020-06-30T08:58:07Z</dcterms:created>
  <dcterms:modified xsi:type="dcterms:W3CDTF">2023-12-01T15:50:50Z</dcterms:modified>
</cp:coreProperties>
</file>