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3" r:id="rId5"/>
    <p:sldId id="286" r:id="rId6"/>
    <p:sldId id="260" r:id="rId7"/>
    <p:sldId id="287" r:id="rId8"/>
    <p:sldId id="262" r:id="rId9"/>
    <p:sldId id="263" r:id="rId10"/>
    <p:sldId id="285" r:id="rId11"/>
    <p:sldId id="261" r:id="rId12"/>
    <p:sldId id="264" r:id="rId13"/>
    <p:sldId id="284" r:id="rId14"/>
    <p:sldId id="268" r:id="rId15"/>
    <p:sldId id="288" r:id="rId16"/>
    <p:sldId id="280" r:id="rId1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794" autoAdjust="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422580-EC27-4F53-92A0-0786D964B7A2}" type="datetime1">
              <a:rPr lang="it-IT" smtClean="0"/>
              <a:t>01/03/2021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15EDD-768E-49AD-9196-D592149F4239}" type="datetime1">
              <a:rPr lang="it-IT" smtClean="0"/>
              <a:pPr/>
              <a:t>01/03/2021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Modifica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8342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7063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7826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036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846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885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3969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368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9164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7046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220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zione gra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igura a mano libera: Forma 17">
            <a:extLst>
              <a:ext uri="{FF2B5EF4-FFF2-40B4-BE49-F238E27FC236}">
                <a16:creationId xmlns=""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>
              <a:solidFill>
                <a:schemeClr val="tx1"/>
              </a:solidFill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=""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3" name="Segnaposto immagine 22">
            <a:extLst>
              <a:ext uri="{FF2B5EF4-FFF2-40B4-BE49-F238E27FC236}">
                <a16:creationId xmlns=""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it-IT" noProof="0" dirty="0" smtClean="0"/>
              <a:t>Inserire o trascinare </a:t>
            </a:r>
            <a:br>
              <a:rPr lang="it-IT" noProof="0" dirty="0" smtClean="0"/>
            </a:br>
            <a:r>
              <a:rPr lang="it-IT" noProof="0" dirty="0" smtClean="0"/>
              <a:t>la foto</a:t>
            </a:r>
            <a:endParaRPr lang="it-IT" noProof="0" dirty="0"/>
          </a:p>
        </p:txBody>
      </p:sp>
      <p:sp>
        <p:nvSpPr>
          <p:cNvPr id="20" name="Titolo 1">
            <a:extLst>
              <a:ext uri="{FF2B5EF4-FFF2-40B4-BE49-F238E27FC236}">
                <a16:creationId xmlns=""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Titolo diapositiva</a:t>
            </a:r>
            <a:endParaRPr lang="it-IT" noProof="0" dirty="0"/>
          </a:p>
        </p:txBody>
      </p:sp>
      <p:sp>
        <p:nvSpPr>
          <p:cNvPr id="21" name="Sottotitolo 2">
            <a:extLst>
              <a:ext uri="{FF2B5EF4-FFF2-40B4-BE49-F238E27FC236}">
                <a16:creationId xmlns=""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 con riquad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=""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igura a mano libera: Forma 21">
              <a:extLst>
                <a:ext uri="{FF2B5EF4-FFF2-40B4-BE49-F238E27FC236}">
                  <a16:creationId xmlns=""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=""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10" name="Segnaposto contenuto 2">
            <a:extLst>
              <a:ext uri="{FF2B5EF4-FFF2-40B4-BE49-F238E27FC236}">
                <a16:creationId xmlns=""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 dirty="0" smtClean="0"/>
              <a:t>Titolo sezione 1</a:t>
            </a:r>
            <a:endParaRPr lang="it-IT" noProof="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=""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=""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 dirty="0" smtClean="0"/>
              <a:t>Titolo sezione 2</a:t>
            </a:r>
            <a:endParaRPr lang="it-IT" noProof="0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=""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=""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it-IT" noProof="0" dirty="0" smtClean="0"/>
              <a:t>Titolo sezione 3</a:t>
            </a:r>
            <a:endParaRPr lang="it-IT" noProof="0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=""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Titolo 3">
            <a:extLst>
              <a:ext uri="{FF2B5EF4-FFF2-40B4-BE49-F238E27FC236}">
                <a16:creationId xmlns=""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6" name="Segnaposto numero diapositiva 15">
            <a:extLst>
              <a:ext uri="{FF2B5EF4-FFF2-40B4-BE49-F238E27FC236}">
                <a16:creationId xmlns=""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7" name="Segnaposto testo 4">
            <a:extLst>
              <a:ext uri="{FF2B5EF4-FFF2-40B4-BE49-F238E27FC236}">
                <a16:creationId xmlns=""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=""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6" name="Freccia: Destra 25">
            <a:extLst>
              <a:ext uri="{FF2B5EF4-FFF2-40B4-BE49-F238E27FC236}">
                <a16:creationId xmlns=""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=""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9" name="Freccia: Destra 28">
            <a:extLst>
              <a:ext uri="{FF2B5EF4-FFF2-40B4-BE49-F238E27FC236}">
                <a16:creationId xmlns=""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diritto con freccia 12">
            <a:extLst>
              <a:ext uri="{FF2B5EF4-FFF2-40B4-BE49-F238E27FC236}">
                <a16:creationId xmlns=""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testo 10">
            <a:extLst>
              <a:ext uri="{FF2B5EF4-FFF2-40B4-BE49-F238E27FC236}">
                <a16:creationId xmlns=""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Anno</a:t>
            </a:r>
            <a:endParaRPr lang="it-IT" noProof="0" dirty="0"/>
          </a:p>
        </p:txBody>
      </p:sp>
      <p:sp>
        <p:nvSpPr>
          <p:cNvPr id="15" name="Segnaposto testo 10">
            <a:extLst>
              <a:ext uri="{FF2B5EF4-FFF2-40B4-BE49-F238E27FC236}">
                <a16:creationId xmlns=""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16" name="Segnaposto testo 10">
            <a:extLst>
              <a:ext uri="{FF2B5EF4-FFF2-40B4-BE49-F238E27FC236}">
                <a16:creationId xmlns=""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17" name="Segnaposto testo 10">
            <a:extLst>
              <a:ext uri="{FF2B5EF4-FFF2-40B4-BE49-F238E27FC236}">
                <a16:creationId xmlns=""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18" name="Segnaposto testo 10">
            <a:extLst>
              <a:ext uri="{FF2B5EF4-FFF2-40B4-BE49-F238E27FC236}">
                <a16:creationId xmlns=""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19" name="Segnaposto testo 10">
            <a:extLst>
              <a:ext uri="{FF2B5EF4-FFF2-40B4-BE49-F238E27FC236}">
                <a16:creationId xmlns=""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Anno</a:t>
            </a:r>
            <a:endParaRPr lang="it-IT" noProof="0" dirty="0"/>
          </a:p>
        </p:txBody>
      </p:sp>
      <p:sp>
        <p:nvSpPr>
          <p:cNvPr id="20" name="Segnaposto testo 10">
            <a:extLst>
              <a:ext uri="{FF2B5EF4-FFF2-40B4-BE49-F238E27FC236}">
                <a16:creationId xmlns=""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21" name="Segnaposto testo 10">
            <a:extLst>
              <a:ext uri="{FF2B5EF4-FFF2-40B4-BE49-F238E27FC236}">
                <a16:creationId xmlns=""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22" name="Segnaposto testo 10">
            <a:extLst>
              <a:ext uri="{FF2B5EF4-FFF2-40B4-BE49-F238E27FC236}">
                <a16:creationId xmlns=""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23" name="Segnaposto testo 10">
            <a:extLst>
              <a:ext uri="{FF2B5EF4-FFF2-40B4-BE49-F238E27FC236}">
                <a16:creationId xmlns=""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24" name="Segnaposto testo 10">
            <a:extLst>
              <a:ext uri="{FF2B5EF4-FFF2-40B4-BE49-F238E27FC236}">
                <a16:creationId xmlns=""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25" name="Segnaposto testo 10">
            <a:extLst>
              <a:ext uri="{FF2B5EF4-FFF2-40B4-BE49-F238E27FC236}">
                <a16:creationId xmlns=""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26" name="Segnaposto testo 10">
            <a:extLst>
              <a:ext uri="{FF2B5EF4-FFF2-40B4-BE49-F238E27FC236}">
                <a16:creationId xmlns=""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27" name="Segnaposto testo 10">
            <a:extLst>
              <a:ext uri="{FF2B5EF4-FFF2-40B4-BE49-F238E27FC236}">
                <a16:creationId xmlns=""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28" name="Segnaposto testo 10">
            <a:extLst>
              <a:ext uri="{FF2B5EF4-FFF2-40B4-BE49-F238E27FC236}">
                <a16:creationId xmlns=""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29" name="Segnaposto testo 10">
            <a:extLst>
              <a:ext uri="{FF2B5EF4-FFF2-40B4-BE49-F238E27FC236}">
                <a16:creationId xmlns=""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30" name="Segnaposto testo 10">
            <a:extLst>
              <a:ext uri="{FF2B5EF4-FFF2-40B4-BE49-F238E27FC236}">
                <a16:creationId xmlns=""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31" name="Segnaposto testo 10">
            <a:extLst>
              <a:ext uri="{FF2B5EF4-FFF2-40B4-BE49-F238E27FC236}">
                <a16:creationId xmlns=""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32" name="Segnaposto testo 10">
            <a:extLst>
              <a:ext uri="{FF2B5EF4-FFF2-40B4-BE49-F238E27FC236}">
                <a16:creationId xmlns=""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33" name="Segnaposto testo 10">
            <a:extLst>
              <a:ext uri="{FF2B5EF4-FFF2-40B4-BE49-F238E27FC236}">
                <a16:creationId xmlns=""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34" name="Segnaposto testo 10">
            <a:extLst>
              <a:ext uri="{FF2B5EF4-FFF2-40B4-BE49-F238E27FC236}">
                <a16:creationId xmlns=""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35" name="Segnaposto testo 10">
            <a:extLst>
              <a:ext uri="{FF2B5EF4-FFF2-40B4-BE49-F238E27FC236}">
                <a16:creationId xmlns=""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36" name="Segnaposto testo 10">
            <a:extLst>
              <a:ext uri="{FF2B5EF4-FFF2-40B4-BE49-F238E27FC236}">
                <a16:creationId xmlns=""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37" name="Segnaposto testo 10">
            <a:extLst>
              <a:ext uri="{FF2B5EF4-FFF2-40B4-BE49-F238E27FC236}">
                <a16:creationId xmlns=""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MM</a:t>
            </a:r>
            <a:endParaRPr lang="it-IT" noProof="0" dirty="0"/>
          </a:p>
        </p:txBody>
      </p:sp>
      <p:sp>
        <p:nvSpPr>
          <p:cNvPr id="40" name="Segnaposto testo 3">
            <a:extLst>
              <a:ext uri="{FF2B5EF4-FFF2-40B4-BE49-F238E27FC236}">
                <a16:creationId xmlns=""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it-IT" noProof="0" dirty="0" smtClean="0"/>
              <a:t>Titolo elemento</a:t>
            </a:r>
            <a:endParaRPr lang="it-IT" noProof="0" dirty="0"/>
          </a:p>
        </p:txBody>
      </p:sp>
      <p:sp>
        <p:nvSpPr>
          <p:cNvPr id="41" name="Segnaposto testo 36">
            <a:extLst>
              <a:ext uri="{FF2B5EF4-FFF2-40B4-BE49-F238E27FC236}">
                <a16:creationId xmlns=""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Mese, Anno</a:t>
            </a:r>
            <a:endParaRPr lang="it-IT" noProof="0" dirty="0"/>
          </a:p>
        </p:txBody>
      </p:sp>
      <p:sp>
        <p:nvSpPr>
          <p:cNvPr id="4" name="Titolo 3">
            <a:extLst>
              <a:ext uri="{FF2B5EF4-FFF2-40B4-BE49-F238E27FC236}">
                <a16:creationId xmlns=""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39" name="Segnaposto testo 4">
            <a:extLst>
              <a:ext uri="{FF2B5EF4-FFF2-40B4-BE49-F238E27FC236}">
                <a16:creationId xmlns=""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a a mano libera: Forma 27">
            <a:extLst>
              <a:ext uri="{FF2B5EF4-FFF2-40B4-BE49-F238E27FC236}">
                <a16:creationId xmlns=""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=""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7" name="Segnaposto immagine 26">
            <a:extLst>
              <a:ext uri="{FF2B5EF4-FFF2-40B4-BE49-F238E27FC236}">
                <a16:creationId xmlns=""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Foto del profilo</a:t>
            </a:r>
            <a:endParaRPr lang="it-IT" noProof="0" dirty="0"/>
          </a:p>
        </p:txBody>
      </p:sp>
      <p:sp>
        <p:nvSpPr>
          <p:cNvPr id="26" name="Segnaposto immagine 25">
            <a:extLst>
              <a:ext uri="{FF2B5EF4-FFF2-40B4-BE49-F238E27FC236}">
                <a16:creationId xmlns=""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Foto del profilo</a:t>
            </a:r>
            <a:endParaRPr lang="it-IT" noProof="0" dirty="0"/>
          </a:p>
        </p:txBody>
      </p:sp>
      <p:sp>
        <p:nvSpPr>
          <p:cNvPr id="25" name="Segnaposto immagine 24">
            <a:extLst>
              <a:ext uri="{FF2B5EF4-FFF2-40B4-BE49-F238E27FC236}">
                <a16:creationId xmlns=""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Foto del profilo</a:t>
            </a:r>
            <a:endParaRPr lang="it-IT" noProof="0" dirty="0"/>
          </a:p>
        </p:txBody>
      </p:sp>
      <p:sp>
        <p:nvSpPr>
          <p:cNvPr id="39" name="Segnaposto testo 8">
            <a:extLst>
              <a:ext uri="{FF2B5EF4-FFF2-40B4-BE49-F238E27FC236}">
                <a16:creationId xmlns=""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 smtClean="0"/>
              <a:t>Nome</a:t>
            </a:r>
            <a:endParaRPr lang="it-IT" noProof="0" dirty="0"/>
          </a:p>
        </p:txBody>
      </p:sp>
      <p:sp>
        <p:nvSpPr>
          <p:cNvPr id="42" name="Segnaposto testo 10">
            <a:extLst>
              <a:ext uri="{FF2B5EF4-FFF2-40B4-BE49-F238E27FC236}">
                <a16:creationId xmlns=""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Breve biografia</a:t>
            </a:r>
            <a:endParaRPr lang="it-IT" noProof="0" dirty="0"/>
          </a:p>
        </p:txBody>
      </p:sp>
      <p:sp>
        <p:nvSpPr>
          <p:cNvPr id="43" name="Segnaposto testo 8">
            <a:extLst>
              <a:ext uri="{FF2B5EF4-FFF2-40B4-BE49-F238E27FC236}">
                <a16:creationId xmlns=""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Titolo</a:t>
            </a:r>
            <a:endParaRPr lang="it-IT" noProof="0" dirty="0"/>
          </a:p>
        </p:txBody>
      </p:sp>
      <p:sp>
        <p:nvSpPr>
          <p:cNvPr id="45" name="Segnaposto testo 8">
            <a:extLst>
              <a:ext uri="{FF2B5EF4-FFF2-40B4-BE49-F238E27FC236}">
                <a16:creationId xmlns=""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 smtClean="0"/>
              <a:t>Nome</a:t>
            </a:r>
            <a:endParaRPr lang="it-IT" noProof="0" dirty="0"/>
          </a:p>
        </p:txBody>
      </p:sp>
      <p:sp>
        <p:nvSpPr>
          <p:cNvPr id="46" name="Segnaposto testo 10">
            <a:extLst>
              <a:ext uri="{FF2B5EF4-FFF2-40B4-BE49-F238E27FC236}">
                <a16:creationId xmlns=""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Breve biografia</a:t>
            </a:r>
            <a:endParaRPr lang="it-IT" noProof="0" dirty="0"/>
          </a:p>
        </p:txBody>
      </p:sp>
      <p:sp>
        <p:nvSpPr>
          <p:cNvPr id="47" name="Segnaposto testo 8">
            <a:extLst>
              <a:ext uri="{FF2B5EF4-FFF2-40B4-BE49-F238E27FC236}">
                <a16:creationId xmlns=""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Titolo</a:t>
            </a:r>
            <a:endParaRPr lang="it-IT" noProof="0" dirty="0"/>
          </a:p>
        </p:txBody>
      </p:sp>
      <p:sp>
        <p:nvSpPr>
          <p:cNvPr id="49" name="Segnaposto testo 8">
            <a:extLst>
              <a:ext uri="{FF2B5EF4-FFF2-40B4-BE49-F238E27FC236}">
                <a16:creationId xmlns=""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 smtClean="0"/>
              <a:t>Nome</a:t>
            </a:r>
            <a:endParaRPr lang="it-IT" noProof="0" dirty="0"/>
          </a:p>
        </p:txBody>
      </p:sp>
      <p:sp>
        <p:nvSpPr>
          <p:cNvPr id="50" name="Segnaposto testo 10">
            <a:extLst>
              <a:ext uri="{FF2B5EF4-FFF2-40B4-BE49-F238E27FC236}">
                <a16:creationId xmlns=""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Breve biografia</a:t>
            </a:r>
            <a:endParaRPr lang="it-IT" noProof="0" dirty="0"/>
          </a:p>
        </p:txBody>
      </p:sp>
      <p:sp>
        <p:nvSpPr>
          <p:cNvPr id="51" name="Segnaposto testo 8">
            <a:extLst>
              <a:ext uri="{FF2B5EF4-FFF2-40B4-BE49-F238E27FC236}">
                <a16:creationId xmlns=""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Titolo</a:t>
            </a:r>
            <a:endParaRPr lang="it-IT" noProof="0" dirty="0"/>
          </a:p>
        </p:txBody>
      </p:sp>
      <p:sp>
        <p:nvSpPr>
          <p:cNvPr id="4" name="Titolo 3">
            <a:extLst>
              <a:ext uri="{FF2B5EF4-FFF2-40B4-BE49-F238E27FC236}">
                <a16:creationId xmlns=""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1" name="Segnaposto testo 4">
            <a:extLst>
              <a:ext uri="{FF2B5EF4-FFF2-40B4-BE49-F238E27FC236}">
                <a16:creationId xmlns=""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pic>
        <p:nvPicPr>
          <p:cNvPr id="30" name="Immagine 29">
            <a:extLst>
              <a:ext uri="{FF2B5EF4-FFF2-40B4-BE49-F238E27FC236}">
                <a16:creationId xmlns=""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mbri del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=""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igura a mano libera: Forma 47">
              <a:extLst>
                <a:ext uri="{FF2B5EF4-FFF2-40B4-BE49-F238E27FC236}">
                  <a16:creationId xmlns=""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  <p:sp>
          <p:nvSpPr>
            <p:cNvPr id="49" name="Figura a mano libera: Forma 48">
              <a:extLst>
                <a:ext uri="{FF2B5EF4-FFF2-40B4-BE49-F238E27FC236}">
                  <a16:creationId xmlns=""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it-IT" noProof="0" dirty="0"/>
            </a:p>
          </p:txBody>
        </p:sp>
      </p:grpSp>
      <p:sp>
        <p:nvSpPr>
          <p:cNvPr id="47" name="Segnaposto immagine 46">
            <a:extLst>
              <a:ext uri="{FF2B5EF4-FFF2-40B4-BE49-F238E27FC236}">
                <a16:creationId xmlns=""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Foto del profilo</a:t>
            </a:r>
            <a:endParaRPr lang="it-IT" noProof="0" dirty="0"/>
          </a:p>
        </p:txBody>
      </p:sp>
      <p:sp>
        <p:nvSpPr>
          <p:cNvPr id="46" name="Segnaposto immagine 45">
            <a:extLst>
              <a:ext uri="{FF2B5EF4-FFF2-40B4-BE49-F238E27FC236}">
                <a16:creationId xmlns=""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Foto del profilo</a:t>
            </a:r>
            <a:endParaRPr lang="it-IT" noProof="0" dirty="0"/>
          </a:p>
        </p:txBody>
      </p:sp>
      <p:sp>
        <p:nvSpPr>
          <p:cNvPr id="45" name="Segnaposto immagine 44">
            <a:extLst>
              <a:ext uri="{FF2B5EF4-FFF2-40B4-BE49-F238E27FC236}">
                <a16:creationId xmlns=""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Foto del profilo</a:t>
            </a:r>
            <a:endParaRPr lang="it-IT" noProof="0" dirty="0"/>
          </a:p>
        </p:txBody>
      </p:sp>
      <p:sp>
        <p:nvSpPr>
          <p:cNvPr id="44" name="Segnaposto immagine 43">
            <a:extLst>
              <a:ext uri="{FF2B5EF4-FFF2-40B4-BE49-F238E27FC236}">
                <a16:creationId xmlns=""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Foto del profilo</a:t>
            </a:r>
            <a:endParaRPr lang="it-IT" noProof="0" dirty="0"/>
          </a:p>
        </p:txBody>
      </p:sp>
      <p:sp>
        <p:nvSpPr>
          <p:cNvPr id="43" name="Segnaposto immagine 42">
            <a:extLst>
              <a:ext uri="{FF2B5EF4-FFF2-40B4-BE49-F238E27FC236}">
                <a16:creationId xmlns=""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Foto del profilo</a:t>
            </a:r>
            <a:endParaRPr lang="it-IT" noProof="0" dirty="0"/>
          </a:p>
        </p:txBody>
      </p:sp>
      <p:sp>
        <p:nvSpPr>
          <p:cNvPr id="42" name="Segnaposto immagine 41">
            <a:extLst>
              <a:ext uri="{FF2B5EF4-FFF2-40B4-BE49-F238E27FC236}">
                <a16:creationId xmlns=""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Foto del profilo</a:t>
            </a:r>
            <a:endParaRPr lang="it-IT" noProof="0" dirty="0"/>
          </a:p>
        </p:txBody>
      </p:sp>
      <p:sp>
        <p:nvSpPr>
          <p:cNvPr id="18" name="Segnaposto testo 8">
            <a:extLst>
              <a:ext uri="{FF2B5EF4-FFF2-40B4-BE49-F238E27FC236}">
                <a16:creationId xmlns=""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19" name="Segnaposto testo 10">
            <a:extLst>
              <a:ext uri="{FF2B5EF4-FFF2-40B4-BE49-F238E27FC236}">
                <a16:creationId xmlns=""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36" name="Segnaposto testo 8">
            <a:extLst>
              <a:ext uri="{FF2B5EF4-FFF2-40B4-BE49-F238E27FC236}">
                <a16:creationId xmlns=""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37" name="Segnaposto testo 10">
            <a:extLst>
              <a:ext uri="{FF2B5EF4-FFF2-40B4-BE49-F238E27FC236}">
                <a16:creationId xmlns=""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40" name="Segnaposto testo 8">
            <a:extLst>
              <a:ext uri="{FF2B5EF4-FFF2-40B4-BE49-F238E27FC236}">
                <a16:creationId xmlns=""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41" name="Segnaposto testo 10">
            <a:extLst>
              <a:ext uri="{FF2B5EF4-FFF2-40B4-BE49-F238E27FC236}">
                <a16:creationId xmlns=""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52" name="Segnaposto testo 8">
            <a:extLst>
              <a:ext uri="{FF2B5EF4-FFF2-40B4-BE49-F238E27FC236}">
                <a16:creationId xmlns=""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53" name="Segnaposto testo 10">
            <a:extLst>
              <a:ext uri="{FF2B5EF4-FFF2-40B4-BE49-F238E27FC236}">
                <a16:creationId xmlns=""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57" name="Segnaposto testo 8">
            <a:extLst>
              <a:ext uri="{FF2B5EF4-FFF2-40B4-BE49-F238E27FC236}">
                <a16:creationId xmlns=""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58" name="Segnaposto testo 10">
            <a:extLst>
              <a:ext uri="{FF2B5EF4-FFF2-40B4-BE49-F238E27FC236}">
                <a16:creationId xmlns=""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59" name="Segnaposto testo 8">
            <a:extLst>
              <a:ext uri="{FF2B5EF4-FFF2-40B4-BE49-F238E27FC236}">
                <a16:creationId xmlns=""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60" name="Segnaposto testo 10">
            <a:extLst>
              <a:ext uri="{FF2B5EF4-FFF2-40B4-BE49-F238E27FC236}">
                <a16:creationId xmlns=""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4" name="Titolo 3">
            <a:extLst>
              <a:ext uri="{FF2B5EF4-FFF2-40B4-BE49-F238E27FC236}">
                <a16:creationId xmlns=""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7" name="Segnaposto testo 4">
            <a:extLst>
              <a:ext uri="{FF2B5EF4-FFF2-40B4-BE49-F238E27FC236}">
                <a16:creationId xmlns=""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pic>
        <p:nvPicPr>
          <p:cNvPr id="50" name="Immagine 49">
            <a:extLst>
              <a:ext uri="{FF2B5EF4-FFF2-40B4-BE49-F238E27FC236}">
                <a16:creationId xmlns=""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ntestazione della sezione con immagin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: Forma 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=""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 dirty="0" smtClean="0"/>
              <a:t>Grazie </a:t>
            </a:r>
            <a:br>
              <a:rPr lang="it-IT" noProof="0" dirty="0" smtClean="0"/>
            </a:br>
            <a:r>
              <a:rPr lang="it-IT" noProof="0" dirty="0" smtClean="0"/>
              <a:t> 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Sottotitolo 2">
            <a:extLst>
              <a:ext uri="{FF2B5EF4-FFF2-40B4-BE49-F238E27FC236}">
                <a16:creationId xmlns=""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dirty="0" smtClean="0"/>
              <a:t>Nome completo</a:t>
            </a:r>
            <a:endParaRPr lang="it-IT" noProof="0" dirty="0"/>
          </a:p>
        </p:txBody>
      </p:sp>
      <p:sp>
        <p:nvSpPr>
          <p:cNvPr id="12" name="Segnaposto testo 4">
            <a:extLst>
              <a:ext uri="{FF2B5EF4-FFF2-40B4-BE49-F238E27FC236}">
                <a16:creationId xmlns=""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 smtClean="0"/>
              <a:t>Telefono</a:t>
            </a:r>
            <a:endParaRPr lang="it-IT" noProof="0" dirty="0"/>
          </a:p>
        </p:txBody>
      </p:sp>
      <p:sp>
        <p:nvSpPr>
          <p:cNvPr id="13" name="Segnaposto testo 10">
            <a:extLst>
              <a:ext uri="{FF2B5EF4-FFF2-40B4-BE49-F238E27FC236}">
                <a16:creationId xmlns=""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 smtClean="0"/>
              <a:t>Posta elettronica</a:t>
            </a:r>
            <a:endParaRPr lang="it-IT" noProof="0" dirty="0"/>
          </a:p>
        </p:txBody>
      </p:sp>
      <p:sp>
        <p:nvSpPr>
          <p:cNvPr id="15" name="Segnaposto testo 15">
            <a:extLst>
              <a:ext uri="{FF2B5EF4-FFF2-40B4-BE49-F238E27FC236}">
                <a16:creationId xmlns=""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 smtClean="0"/>
              <a:t>Sito Web</a:t>
            </a:r>
            <a:endParaRPr lang="it-IT" noProof="0" dirty="0"/>
          </a:p>
        </p:txBody>
      </p:sp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: Forma 10">
            <a:extLst>
              <a:ext uri="{FF2B5EF4-FFF2-40B4-BE49-F238E27FC236}">
                <a16:creationId xmlns=""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 con immagin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: Forma 11">
            <a:extLst>
              <a:ext uri="{FF2B5EF4-FFF2-40B4-BE49-F238E27FC236}">
                <a16:creationId xmlns=""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9" name="Segnaposto immagine 8">
            <a:extLst>
              <a:ext uri="{FF2B5EF4-FFF2-40B4-BE49-F238E27FC236}">
                <a16:creationId xmlns=""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Inserire o trascinare la foto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della sezione con immagin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: Forma 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=""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3" name="Segnaposto immagine 12">
            <a:extLst>
              <a:ext uri="{FF2B5EF4-FFF2-40B4-BE49-F238E27FC236}">
                <a16:creationId xmlns=""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Inserire o trascinare la foto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 con immagin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: Forma 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11" name="Figura a mano libera: Forma 10">
            <a:extLst>
              <a:ext uri="{FF2B5EF4-FFF2-40B4-BE49-F238E27FC236}">
                <a16:creationId xmlns=""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6" name="Titolo 5">
            <a:extLst>
              <a:ext uri="{FF2B5EF4-FFF2-40B4-BE49-F238E27FC236}">
                <a16:creationId xmlns=""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=""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unti elenco come ic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igura a mano libera: Forma 274">
            <a:extLst>
              <a:ext uri="{FF2B5EF4-FFF2-40B4-BE49-F238E27FC236}">
                <a16:creationId xmlns=""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76" name="Figura a mano libera: Forma 275">
            <a:extLst>
              <a:ext uri="{FF2B5EF4-FFF2-40B4-BE49-F238E27FC236}">
                <a16:creationId xmlns=""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143" name="Figura a mano libera: Forma 142">
            <a:extLst>
              <a:ext uri="{FF2B5EF4-FFF2-40B4-BE49-F238E27FC236}">
                <a16:creationId xmlns=""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63" name="Figura a mano libera: Forma 162">
            <a:extLst>
              <a:ext uri="{FF2B5EF4-FFF2-40B4-BE49-F238E27FC236}">
                <a16:creationId xmlns=""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187" name="Figura a mano libera: Forma 186">
            <a:extLst>
              <a:ext uri="{FF2B5EF4-FFF2-40B4-BE49-F238E27FC236}">
                <a16:creationId xmlns=""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42" name="Figura a mano libera: Forma 241">
            <a:extLst>
              <a:ext uri="{FF2B5EF4-FFF2-40B4-BE49-F238E27FC236}">
                <a16:creationId xmlns=""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74" name="Figura a mano libera: Forma 273">
            <a:extLst>
              <a:ext uri="{FF2B5EF4-FFF2-40B4-BE49-F238E27FC236}">
                <a16:creationId xmlns=""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17" name="Segnaposto immagine 15">
            <a:extLst>
              <a:ext uri="{FF2B5EF4-FFF2-40B4-BE49-F238E27FC236}">
                <a16:creationId xmlns=""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6" name="Segnaposto testo 8">
            <a:extLst>
              <a:ext uri="{FF2B5EF4-FFF2-40B4-BE49-F238E27FC236}">
                <a16:creationId xmlns=""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Punto elenco 1</a:t>
            </a:r>
            <a:endParaRPr lang="it-IT" noProof="0" dirty="0"/>
          </a:p>
        </p:txBody>
      </p:sp>
      <p:sp>
        <p:nvSpPr>
          <p:cNvPr id="8" name="Segnaposto testo 10">
            <a:extLst>
              <a:ext uri="{FF2B5EF4-FFF2-40B4-BE49-F238E27FC236}">
                <a16:creationId xmlns=""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28" name="Segnaposto immagine 15">
            <a:extLst>
              <a:ext uri="{FF2B5EF4-FFF2-40B4-BE49-F238E27FC236}">
                <a16:creationId xmlns=""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9" name="Segnaposto testo 8">
            <a:extLst>
              <a:ext uri="{FF2B5EF4-FFF2-40B4-BE49-F238E27FC236}">
                <a16:creationId xmlns=""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Punto elenco 1</a:t>
            </a:r>
            <a:endParaRPr lang="it-IT" noProof="0" dirty="0"/>
          </a:p>
        </p:txBody>
      </p:sp>
      <p:sp>
        <p:nvSpPr>
          <p:cNvPr id="10" name="Segnaposto testo 10">
            <a:extLst>
              <a:ext uri="{FF2B5EF4-FFF2-40B4-BE49-F238E27FC236}">
                <a16:creationId xmlns=""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29" name="Segnaposto immagine 15">
            <a:extLst>
              <a:ext uri="{FF2B5EF4-FFF2-40B4-BE49-F238E27FC236}">
                <a16:creationId xmlns=""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11" name="Segnaposto testo 8">
            <a:extLst>
              <a:ext uri="{FF2B5EF4-FFF2-40B4-BE49-F238E27FC236}">
                <a16:creationId xmlns=""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Punto elenco 1</a:t>
            </a:r>
            <a:endParaRPr lang="it-IT" noProof="0" dirty="0"/>
          </a:p>
        </p:txBody>
      </p:sp>
      <p:sp>
        <p:nvSpPr>
          <p:cNvPr id="12" name="Segnaposto testo 10">
            <a:extLst>
              <a:ext uri="{FF2B5EF4-FFF2-40B4-BE49-F238E27FC236}">
                <a16:creationId xmlns=""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30" name="Segnaposto immagine 15">
            <a:extLst>
              <a:ext uri="{FF2B5EF4-FFF2-40B4-BE49-F238E27FC236}">
                <a16:creationId xmlns=""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13" name="Segnaposto testo 8">
            <a:extLst>
              <a:ext uri="{FF2B5EF4-FFF2-40B4-BE49-F238E27FC236}">
                <a16:creationId xmlns=""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Punto elenco 1</a:t>
            </a:r>
            <a:endParaRPr lang="it-IT" noProof="0" dirty="0"/>
          </a:p>
        </p:txBody>
      </p:sp>
      <p:sp>
        <p:nvSpPr>
          <p:cNvPr id="14" name="Segnaposto testo 10">
            <a:extLst>
              <a:ext uri="{FF2B5EF4-FFF2-40B4-BE49-F238E27FC236}">
                <a16:creationId xmlns=""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31" name="Segnaposto immagine 15">
            <a:extLst>
              <a:ext uri="{FF2B5EF4-FFF2-40B4-BE49-F238E27FC236}">
                <a16:creationId xmlns=""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15" name="Segnaposto testo 8">
            <a:extLst>
              <a:ext uri="{FF2B5EF4-FFF2-40B4-BE49-F238E27FC236}">
                <a16:creationId xmlns=""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Punto elenco 1</a:t>
            </a:r>
            <a:endParaRPr lang="it-IT" noProof="0" dirty="0"/>
          </a:p>
        </p:txBody>
      </p:sp>
      <p:sp>
        <p:nvSpPr>
          <p:cNvPr id="16" name="Segnaposto testo 10">
            <a:extLst>
              <a:ext uri="{FF2B5EF4-FFF2-40B4-BE49-F238E27FC236}">
                <a16:creationId xmlns=""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=""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6" name="Segnaposto testo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8" name="Segnaposto testo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12" name="Segnaposto testo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=""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 a mano libera: Forma 16">
            <a:extLst>
              <a:ext uri="{FF2B5EF4-FFF2-40B4-BE49-F238E27FC236}">
                <a16:creationId xmlns=""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=""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0" name="Titolo 9">
            <a:extLst>
              <a:ext uri="{FF2B5EF4-FFF2-40B4-BE49-F238E27FC236}">
                <a16:creationId xmlns=""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=""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igura a mano libera: Forma 11">
            <a:extLst>
              <a:ext uri="{FF2B5EF4-FFF2-40B4-BE49-F238E27FC236}">
                <a16:creationId xmlns=""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=""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/>
          </a:p>
        </p:txBody>
      </p:sp>
      <p:sp>
        <p:nvSpPr>
          <p:cNvPr id="3" name="Segnaposto immagine 2" descr="Segnaposto immagine">
            <a:extLst>
              <a:ext uri="{FF2B5EF4-FFF2-40B4-BE49-F238E27FC236}">
                <a16:creationId xmlns=""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 dirty="0" smtClean="0"/>
              <a:t>Inserire o trascinare la foto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11" name="Segnaposto testo 3">
            <a:extLst>
              <a:ext uri="{FF2B5EF4-FFF2-40B4-BE49-F238E27FC236}">
                <a16:creationId xmlns=""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noProof="0" smtClean="0"/>
              <a:pPr algn="ctr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i elenco come icone - opzi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igura a mano libera: Forma 22">
            <a:extLst>
              <a:ext uri="{FF2B5EF4-FFF2-40B4-BE49-F238E27FC236}">
                <a16:creationId xmlns=""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=""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=""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0" name="Segnaposto immagine 15">
            <a:extLst>
              <a:ext uri="{FF2B5EF4-FFF2-40B4-BE49-F238E27FC236}">
                <a16:creationId xmlns=""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6" name="Segnaposto testo 8">
            <a:extLst>
              <a:ext uri="{FF2B5EF4-FFF2-40B4-BE49-F238E27FC236}">
                <a16:creationId xmlns=""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Punto elenco 1</a:t>
            </a:r>
            <a:endParaRPr lang="it-IT" noProof="0" dirty="0"/>
          </a:p>
        </p:txBody>
      </p:sp>
      <p:sp>
        <p:nvSpPr>
          <p:cNvPr id="8" name="Segnaposto testo 10">
            <a:extLst>
              <a:ext uri="{FF2B5EF4-FFF2-40B4-BE49-F238E27FC236}">
                <a16:creationId xmlns=""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21" name="Segnaposto immagine 15">
            <a:extLst>
              <a:ext uri="{FF2B5EF4-FFF2-40B4-BE49-F238E27FC236}">
                <a16:creationId xmlns=""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9" name="Segnaposto testo 8">
            <a:extLst>
              <a:ext uri="{FF2B5EF4-FFF2-40B4-BE49-F238E27FC236}">
                <a16:creationId xmlns=""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Punto elenco 1</a:t>
            </a:r>
            <a:endParaRPr lang="it-IT" noProof="0" dirty="0"/>
          </a:p>
        </p:txBody>
      </p:sp>
      <p:sp>
        <p:nvSpPr>
          <p:cNvPr id="10" name="Segnaposto testo 10">
            <a:extLst>
              <a:ext uri="{FF2B5EF4-FFF2-40B4-BE49-F238E27FC236}">
                <a16:creationId xmlns=""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22" name="Segnaposto immagine 15">
            <a:extLst>
              <a:ext uri="{FF2B5EF4-FFF2-40B4-BE49-F238E27FC236}">
                <a16:creationId xmlns=""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11" name="Segnaposto testo 8">
            <a:extLst>
              <a:ext uri="{FF2B5EF4-FFF2-40B4-BE49-F238E27FC236}">
                <a16:creationId xmlns=""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Punto elenco 1</a:t>
            </a:r>
            <a:endParaRPr lang="it-IT" noProof="0" dirty="0"/>
          </a:p>
        </p:txBody>
      </p:sp>
      <p:sp>
        <p:nvSpPr>
          <p:cNvPr id="12" name="Segnaposto testo 10">
            <a:extLst>
              <a:ext uri="{FF2B5EF4-FFF2-40B4-BE49-F238E27FC236}">
                <a16:creationId xmlns=""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4" name="Titolo 3">
            <a:extLst>
              <a:ext uri="{FF2B5EF4-FFF2-40B4-BE49-F238E27FC236}">
                <a16:creationId xmlns=""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=""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6" name="Segnaposto testo 4">
            <a:extLst>
              <a:ext uri="{FF2B5EF4-FFF2-40B4-BE49-F238E27FC236}">
                <a16:creationId xmlns=""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unti elenco come icone - opzion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igura a mano libera: Forma 42">
            <a:extLst>
              <a:ext uri="{FF2B5EF4-FFF2-40B4-BE49-F238E27FC236}">
                <a16:creationId xmlns=""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>
              <a:solidFill>
                <a:schemeClr val="tx1"/>
              </a:solidFill>
            </a:endParaRPr>
          </a:p>
        </p:txBody>
      </p:sp>
      <p:sp>
        <p:nvSpPr>
          <p:cNvPr id="21" name="Segnaposto testo 10">
            <a:extLst>
              <a:ext uri="{FF2B5EF4-FFF2-40B4-BE49-F238E27FC236}">
                <a16:creationId xmlns=""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=""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0" name="Figura a mano libera: Forma 29">
            <a:extLst>
              <a:ext uri="{FF2B5EF4-FFF2-40B4-BE49-F238E27FC236}">
                <a16:creationId xmlns=""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7" name="Figura a mano libera: Forma 36">
            <a:extLst>
              <a:ext uri="{FF2B5EF4-FFF2-40B4-BE49-F238E27FC236}">
                <a16:creationId xmlns=""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4" name="Segnaposto immagine 15">
            <a:extLst>
              <a:ext uri="{FF2B5EF4-FFF2-40B4-BE49-F238E27FC236}">
                <a16:creationId xmlns=""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16" name="Segnaposto testo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Punto elenco 1</a:t>
            </a:r>
            <a:endParaRPr lang="it-IT" noProof="0" dirty="0"/>
          </a:p>
        </p:txBody>
      </p:sp>
      <p:sp>
        <p:nvSpPr>
          <p:cNvPr id="17" name="Segnaposto testo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35" name="Segnaposto immagine 15">
            <a:extLst>
              <a:ext uri="{FF2B5EF4-FFF2-40B4-BE49-F238E27FC236}">
                <a16:creationId xmlns=""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18" name="Segnaposto testo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Punto elenco 1</a:t>
            </a:r>
            <a:endParaRPr lang="it-IT" noProof="0" dirty="0"/>
          </a:p>
        </p:txBody>
      </p:sp>
      <p:sp>
        <p:nvSpPr>
          <p:cNvPr id="19" name="Segnaposto testo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36" name="Segnaposto immagine 15">
            <a:extLst>
              <a:ext uri="{FF2B5EF4-FFF2-40B4-BE49-F238E27FC236}">
                <a16:creationId xmlns=""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0" name="Segnaposto testo 8">
            <a:extLst>
              <a:ext uri="{FF2B5EF4-FFF2-40B4-BE49-F238E27FC236}">
                <a16:creationId xmlns=""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Punto elenco 1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Titolo diapositiva</a:t>
            </a:r>
            <a:endParaRPr lang="it-IT" noProof="0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pic>
        <p:nvPicPr>
          <p:cNvPr id="44" name="Immagine 43">
            <a:extLst>
              <a:ext uri="{FF2B5EF4-FFF2-40B4-BE49-F238E27FC236}">
                <a16:creationId xmlns=""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ti elenco come icone - opzion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igura a mano libera: Forma 49">
            <a:extLst>
              <a:ext uri="{FF2B5EF4-FFF2-40B4-BE49-F238E27FC236}">
                <a16:creationId xmlns=""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it-IT" noProof="0" dirty="0">
              <a:solidFill>
                <a:schemeClr val="tx1"/>
              </a:solidFill>
            </a:endParaRPr>
          </a:p>
        </p:txBody>
      </p:sp>
      <p:sp>
        <p:nvSpPr>
          <p:cNvPr id="30" name="Figura a mano libera: Forma 29">
            <a:extLst>
              <a:ext uri="{FF2B5EF4-FFF2-40B4-BE49-F238E27FC236}">
                <a16:creationId xmlns=""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9" name="Figura a mano libera: Forma 38">
            <a:extLst>
              <a:ext uri="{FF2B5EF4-FFF2-40B4-BE49-F238E27FC236}">
                <a16:creationId xmlns=""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=""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41" name="Figura a mano libera: Forma 40">
            <a:extLst>
              <a:ext uri="{FF2B5EF4-FFF2-40B4-BE49-F238E27FC236}">
                <a16:creationId xmlns=""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3" name="Segnaposto immagine 15">
            <a:extLst>
              <a:ext uri="{FF2B5EF4-FFF2-40B4-BE49-F238E27FC236}">
                <a16:creationId xmlns=""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16" name="Segnaposto testo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Punto elenco 1</a:t>
            </a:r>
            <a:endParaRPr lang="it-IT" noProof="0" dirty="0"/>
          </a:p>
        </p:txBody>
      </p:sp>
      <p:sp>
        <p:nvSpPr>
          <p:cNvPr id="17" name="Segnaposto testo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34" name="Segnaposto immagine 15">
            <a:extLst>
              <a:ext uri="{FF2B5EF4-FFF2-40B4-BE49-F238E27FC236}">
                <a16:creationId xmlns=""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18" name="Segnaposto testo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Punto elenco 2</a:t>
            </a:r>
            <a:endParaRPr lang="it-IT" noProof="0" dirty="0"/>
          </a:p>
        </p:txBody>
      </p:sp>
      <p:sp>
        <p:nvSpPr>
          <p:cNvPr id="19" name="Segnaposto testo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37" name="Segnaposto immagine 15">
            <a:extLst>
              <a:ext uri="{FF2B5EF4-FFF2-40B4-BE49-F238E27FC236}">
                <a16:creationId xmlns=""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5" name="Segnaposto testo 8">
            <a:extLst>
              <a:ext uri="{FF2B5EF4-FFF2-40B4-BE49-F238E27FC236}">
                <a16:creationId xmlns=""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Punto elenco 3</a:t>
            </a:r>
            <a:endParaRPr lang="it-IT" noProof="0" dirty="0"/>
          </a:p>
        </p:txBody>
      </p:sp>
      <p:sp>
        <p:nvSpPr>
          <p:cNvPr id="26" name="Segnaposto testo 10">
            <a:extLst>
              <a:ext uri="{FF2B5EF4-FFF2-40B4-BE49-F238E27FC236}">
                <a16:creationId xmlns=""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38" name="Segnaposto immagine 15">
            <a:extLst>
              <a:ext uri="{FF2B5EF4-FFF2-40B4-BE49-F238E27FC236}">
                <a16:creationId xmlns=""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Icona</a:t>
            </a:r>
            <a:endParaRPr lang="it-IT" noProof="0" dirty="0"/>
          </a:p>
        </p:txBody>
      </p:sp>
      <p:sp>
        <p:nvSpPr>
          <p:cNvPr id="27" name="Segnaposto testo 8">
            <a:extLst>
              <a:ext uri="{FF2B5EF4-FFF2-40B4-BE49-F238E27FC236}">
                <a16:creationId xmlns=""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Punto elenco 4</a:t>
            </a:r>
            <a:endParaRPr lang="it-IT" noProof="0" dirty="0"/>
          </a:p>
        </p:txBody>
      </p:sp>
      <p:sp>
        <p:nvSpPr>
          <p:cNvPr id="28" name="Segnaposto testo 10">
            <a:extLst>
              <a:ext uri="{FF2B5EF4-FFF2-40B4-BE49-F238E27FC236}">
                <a16:creationId xmlns=""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punto elenco</a:t>
            </a:r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1" name="Titolo 1">
            <a:extLst>
              <a:ext uri="{FF2B5EF4-FFF2-40B4-BE49-F238E27FC236}">
                <a16:creationId xmlns=""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Titolo diapositiva</a:t>
            </a:r>
            <a:endParaRPr lang="it-IT" noProof="0" dirty="0"/>
          </a:p>
        </p:txBody>
      </p:sp>
      <p:sp>
        <p:nvSpPr>
          <p:cNvPr id="52" name="Sottotitolo 2">
            <a:extLst>
              <a:ext uri="{FF2B5EF4-FFF2-40B4-BE49-F238E27FC236}">
                <a16:creationId xmlns=""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53" name="Immagine 52">
            <a:extLst>
              <a:ext uri="{FF2B5EF4-FFF2-40B4-BE49-F238E27FC236}">
                <a16:creationId xmlns=""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otto digitale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igura a mano libera: Forma 19">
            <a:extLst>
              <a:ext uri="{FF2B5EF4-FFF2-40B4-BE49-F238E27FC236}">
                <a16:creationId xmlns=""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it-IT" noProof="0" dirty="0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=""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7" name="Titolo 1">
            <a:extLst>
              <a:ext uri="{FF2B5EF4-FFF2-40B4-BE49-F238E27FC236}">
                <a16:creationId xmlns=""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 smtClean="0"/>
              <a:t>Titolo diapositiva</a:t>
            </a:r>
            <a:endParaRPr lang="it-IT" noProof="0" dirty="0"/>
          </a:p>
        </p:txBody>
      </p:sp>
      <p:sp>
        <p:nvSpPr>
          <p:cNvPr id="18" name="Sottotitolo 2">
            <a:extLst>
              <a:ext uri="{FF2B5EF4-FFF2-40B4-BE49-F238E27FC236}">
                <a16:creationId xmlns=""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22" name="Immagine 21">
            <a:extLst>
              <a:ext uri="{FF2B5EF4-FFF2-40B4-BE49-F238E27FC236}">
                <a16:creationId xmlns=""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=""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Segnaposto immagine 10">
            <a:extLst>
              <a:ext uri="{FF2B5EF4-FFF2-40B4-BE49-F238E27FC236}">
                <a16:creationId xmlns=""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Inserire o trascinare il design dello schermo qui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zione numeri grand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 smtClean="0"/>
              <a:t>1</a:t>
            </a:r>
            <a:endParaRPr lang="it-IT" noProof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12" name="Segnaposto testo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it-IT" noProof="0" dirty="0" smtClean="0"/>
              <a:t>2</a:t>
            </a:r>
            <a:endParaRPr lang="it-IT" noProof="0" dirty="0"/>
          </a:p>
        </p:txBody>
      </p:sp>
      <p:sp>
        <p:nvSpPr>
          <p:cNvPr id="8" name="Segnaposto testo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it-IT" noProof="0" smtClean="0"/>
              <a:t>Fare clic per modificare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3" name="Segnaposto testo 4">
            <a:extLst>
              <a:ext uri="{FF2B5EF4-FFF2-40B4-BE49-F238E27FC236}">
                <a16:creationId xmlns=""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10" name="Segnaposto numero diapositiva 9">
            <a:extLst>
              <a:ext uri="{FF2B5EF4-FFF2-40B4-BE49-F238E27FC236}">
                <a16:creationId xmlns=""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zione numeri grand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igura a mano libera: Forma 20">
            <a:extLst>
              <a:ext uri="{FF2B5EF4-FFF2-40B4-BE49-F238E27FC236}">
                <a16:creationId xmlns=""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20" name="Figura a mano libera: Forma 19">
            <a:extLst>
              <a:ext uri="{FF2B5EF4-FFF2-40B4-BE49-F238E27FC236}">
                <a16:creationId xmlns=""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8" name="Segnaposto testo 9">
            <a:extLst>
              <a:ext uri="{FF2B5EF4-FFF2-40B4-BE49-F238E27FC236}">
                <a16:creationId xmlns=""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Intestazione sezione</a:t>
            </a:r>
            <a:endParaRPr lang="it-IT" noProof="0" dirty="0"/>
          </a:p>
        </p:txBody>
      </p:sp>
      <p:sp>
        <p:nvSpPr>
          <p:cNvPr id="9" name="Segnaposto testo 9">
            <a:extLst>
              <a:ext uri="{FF2B5EF4-FFF2-40B4-BE49-F238E27FC236}">
                <a16:creationId xmlns=""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Intestazione sezione</a:t>
            </a:r>
            <a:endParaRPr lang="it-IT" noProof="0" dirty="0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=""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sp>
        <p:nvSpPr>
          <p:cNvPr id="6" name="Segnaposto testo 3">
            <a:extLst>
              <a:ext uri="{FF2B5EF4-FFF2-40B4-BE49-F238E27FC236}">
                <a16:creationId xmlns=""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 smtClean="0"/>
              <a:t>Intestazione sezione</a:t>
            </a:r>
            <a:endParaRPr lang="it-IT" noProof="0" dirty="0"/>
          </a:p>
        </p:txBody>
      </p:sp>
      <p:sp>
        <p:nvSpPr>
          <p:cNvPr id="10" name="Segnaposto testo 3">
            <a:extLst>
              <a:ext uri="{FF2B5EF4-FFF2-40B4-BE49-F238E27FC236}">
                <a16:creationId xmlns=""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 smtClean="0"/>
              <a:t>1</a:t>
            </a:r>
            <a:endParaRPr lang="it-IT" noProof="0" dirty="0"/>
          </a:p>
        </p:txBody>
      </p:sp>
      <p:sp>
        <p:nvSpPr>
          <p:cNvPr id="13" name="Segnaposto contenuto 3">
            <a:extLst>
              <a:ext uri="{FF2B5EF4-FFF2-40B4-BE49-F238E27FC236}">
                <a16:creationId xmlns=""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della sezione</a:t>
            </a:r>
            <a:endParaRPr lang="it-IT" noProof="0" dirty="0"/>
          </a:p>
        </p:txBody>
      </p:sp>
      <p:sp>
        <p:nvSpPr>
          <p:cNvPr id="11" name="Segnaposto testo 9">
            <a:extLst>
              <a:ext uri="{FF2B5EF4-FFF2-40B4-BE49-F238E27FC236}">
                <a16:creationId xmlns=""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2</a:t>
            </a:r>
            <a:endParaRPr lang="it-IT" noProof="0" dirty="0"/>
          </a:p>
        </p:txBody>
      </p:sp>
      <p:sp>
        <p:nvSpPr>
          <p:cNvPr id="14" name="Segnaposto testo 5">
            <a:extLst>
              <a:ext uri="{FF2B5EF4-FFF2-40B4-BE49-F238E27FC236}">
                <a16:creationId xmlns=""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della sezione</a:t>
            </a:r>
            <a:endParaRPr lang="it-IT" noProof="0" dirty="0"/>
          </a:p>
        </p:txBody>
      </p:sp>
      <p:sp>
        <p:nvSpPr>
          <p:cNvPr id="12" name="Segnaposto testo 9">
            <a:extLst>
              <a:ext uri="{FF2B5EF4-FFF2-40B4-BE49-F238E27FC236}">
                <a16:creationId xmlns=""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it-IT" noProof="0" dirty="0" smtClean="0"/>
              <a:t>3</a:t>
            </a:r>
            <a:endParaRPr lang="it-IT" noProof="0" dirty="0"/>
          </a:p>
        </p:txBody>
      </p:sp>
      <p:sp>
        <p:nvSpPr>
          <p:cNvPr id="15" name="Segnaposto testo 9">
            <a:extLst>
              <a:ext uri="{FF2B5EF4-FFF2-40B4-BE49-F238E27FC236}">
                <a16:creationId xmlns=""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 dirty="0" smtClean="0"/>
              <a:t>Descrizione della sezione</a:t>
            </a:r>
            <a:endParaRPr lang="it-IT" noProof="0" dirty="0"/>
          </a:p>
        </p:txBody>
      </p:sp>
      <p:sp>
        <p:nvSpPr>
          <p:cNvPr id="4" name="Titolo 3">
            <a:extLst>
              <a:ext uri="{FF2B5EF4-FFF2-40B4-BE49-F238E27FC236}">
                <a16:creationId xmlns=""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=""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17" name="Segnaposto numero diapositiva 16">
            <a:extLst>
              <a:ext uri="{FF2B5EF4-FFF2-40B4-BE49-F238E27FC236}">
                <a16:creationId xmlns=""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testo 4">
            <a:extLst>
              <a:ext uri="{FF2B5EF4-FFF2-40B4-BE49-F238E27FC236}">
                <a16:creationId xmlns=""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noProof="0" dirty="0" smtClean="0"/>
              <a:t>Sottotitolo</a:t>
            </a:r>
            <a:endParaRPr lang="it-IT" noProof="0" dirty="0"/>
          </a:p>
        </p:txBody>
      </p:sp>
      <p:sp>
        <p:nvSpPr>
          <p:cNvPr id="178" name="Figura a mano libera: Forma 177">
            <a:extLst>
              <a:ext uri="{FF2B5EF4-FFF2-40B4-BE49-F238E27FC236}">
                <a16:creationId xmlns=""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it-IT" noProof="0" dirty="0"/>
          </a:p>
        </p:txBody>
      </p:sp>
      <p:grpSp>
        <p:nvGrpSpPr>
          <p:cNvPr id="192" name="Gruppo 191">
            <a:extLst>
              <a:ext uri="{FF2B5EF4-FFF2-40B4-BE49-F238E27FC236}">
                <a16:creationId xmlns=""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igura a mano libera: Forma 178">
              <a:extLst>
                <a:ext uri="{FF2B5EF4-FFF2-40B4-BE49-F238E27FC236}">
                  <a16:creationId xmlns=""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it-IT" noProof="0" dirty="0"/>
            </a:p>
          </p:txBody>
        </p:sp>
        <p:grpSp>
          <p:nvGrpSpPr>
            <p:cNvPr id="182" name="Gruppo 181">
              <a:extLst>
                <a:ext uri="{FF2B5EF4-FFF2-40B4-BE49-F238E27FC236}">
                  <a16:creationId xmlns=""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igura a mano libera: Forma 182">
                <a:extLst>
                  <a:ext uri="{FF2B5EF4-FFF2-40B4-BE49-F238E27FC236}">
                    <a16:creationId xmlns=""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4" name="Figura a mano libera: Forma 183">
                <a:extLst>
                  <a:ext uri="{FF2B5EF4-FFF2-40B4-BE49-F238E27FC236}">
                    <a16:creationId xmlns=""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5" name="Figura a mano libera: Forma 184">
                <a:extLst>
                  <a:ext uri="{FF2B5EF4-FFF2-40B4-BE49-F238E27FC236}">
                    <a16:creationId xmlns=""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6" name="Figura a mano libera: Forma 185">
                <a:extLst>
                  <a:ext uri="{FF2B5EF4-FFF2-40B4-BE49-F238E27FC236}">
                    <a16:creationId xmlns=""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7" name="Figura a mano libera: Forma 186">
                <a:extLst>
                  <a:ext uri="{FF2B5EF4-FFF2-40B4-BE49-F238E27FC236}">
                    <a16:creationId xmlns=""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8" name="Figura a mano libera: Forma 187">
                <a:extLst>
                  <a:ext uri="{FF2B5EF4-FFF2-40B4-BE49-F238E27FC236}">
                    <a16:creationId xmlns=""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89" name="Figura a mano libera: Forma 188">
                <a:extLst>
                  <a:ext uri="{FF2B5EF4-FFF2-40B4-BE49-F238E27FC236}">
                    <a16:creationId xmlns=""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90" name="Figura a mano libera: Forma 189">
                <a:extLst>
                  <a:ext uri="{FF2B5EF4-FFF2-40B4-BE49-F238E27FC236}">
                    <a16:creationId xmlns=""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  <p:sp>
            <p:nvSpPr>
              <p:cNvPr id="191" name="Figura a mano libera: Forma 190">
                <a:extLst>
                  <a:ext uri="{FF2B5EF4-FFF2-40B4-BE49-F238E27FC236}">
                    <a16:creationId xmlns=""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it-IT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zio di merc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=""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=""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gnaposto testo 5">
            <a:extLst>
              <a:ext uri="{FF2B5EF4-FFF2-40B4-BE49-F238E27FC236}">
                <a16:creationId xmlns=""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Titolo quadrante</a:t>
            </a:r>
            <a:endParaRPr lang="it-IT" noProof="0" dirty="0"/>
          </a:p>
        </p:txBody>
      </p:sp>
      <p:sp>
        <p:nvSpPr>
          <p:cNvPr id="10" name="Segnaposto testo 5">
            <a:extLst>
              <a:ext uri="{FF2B5EF4-FFF2-40B4-BE49-F238E27FC236}">
                <a16:creationId xmlns=""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Titolo quadrante</a:t>
            </a:r>
            <a:endParaRPr lang="it-IT" noProof="0" dirty="0"/>
          </a:p>
        </p:txBody>
      </p:sp>
      <p:sp>
        <p:nvSpPr>
          <p:cNvPr id="11" name="Segnaposto testo 5">
            <a:extLst>
              <a:ext uri="{FF2B5EF4-FFF2-40B4-BE49-F238E27FC236}">
                <a16:creationId xmlns=""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Titolo quadrante</a:t>
            </a:r>
            <a:endParaRPr lang="it-IT" noProof="0" dirty="0"/>
          </a:p>
        </p:txBody>
      </p:sp>
      <p:sp>
        <p:nvSpPr>
          <p:cNvPr id="12" name="Segnaposto testo 5">
            <a:extLst>
              <a:ext uri="{FF2B5EF4-FFF2-40B4-BE49-F238E27FC236}">
                <a16:creationId xmlns=""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noProof="0" dirty="0" smtClean="0"/>
              <a:t>Titolo quadrante</a:t>
            </a:r>
            <a:endParaRPr lang="it-IT" noProof="0" dirty="0"/>
          </a:p>
        </p:txBody>
      </p:sp>
      <p:sp>
        <p:nvSpPr>
          <p:cNvPr id="4" name="Titolo 3">
            <a:extLst>
              <a:ext uri="{FF2B5EF4-FFF2-40B4-BE49-F238E27FC236}">
                <a16:creationId xmlns=""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it-IT" noProof="0" dirty="0" smtClean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noProof="0" dirty="0" smtClean="0"/>
              <a:t>Modifica gli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705" y="1789360"/>
            <a:ext cx="5125481" cy="2078700"/>
          </a:xfrm>
        </p:spPr>
        <p:txBody>
          <a:bodyPr rtlCol="0"/>
          <a:lstStyle/>
          <a:p>
            <a:pPr algn="ctr" rtl="0"/>
            <a:r>
              <a:rPr lang="it-IT" dirty="0" smtClean="0"/>
              <a:t>NUOVO MODELLO DI PEI:</a:t>
            </a:r>
            <a:br>
              <a:rPr lang="it-IT" dirty="0" smtClean="0"/>
            </a:br>
            <a:r>
              <a:rPr lang="it-IT" sz="2800" dirty="0" smtClean="0"/>
              <a:t>perché è importante la collaborazione scuola-famiglia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noProof="1" smtClean="0"/>
              <a:t>.</a:t>
            </a:r>
          </a:p>
          <a:p>
            <a:pPr rtl="0"/>
            <a:endParaRPr lang="it-IT" dirty="0"/>
          </a:p>
        </p:txBody>
      </p:sp>
      <p:sp>
        <p:nvSpPr>
          <p:cNvPr id="7" name="Ovale 6" descr="Sfondo logo">
            <a:extLst>
              <a:ext uri="{FF2B5EF4-FFF2-40B4-BE49-F238E27FC236}">
                <a16:creationId xmlns=""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331094" y="2213600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r="17526"/>
          <a:stretch>
            <a:fillRect/>
          </a:stretch>
        </p:blipFill>
        <p:spPr>
          <a:xfrm>
            <a:off x="624114" y="362857"/>
            <a:ext cx="6299200" cy="6328229"/>
          </a:xfrm>
        </p:spPr>
      </p:pic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4" y="1452230"/>
            <a:ext cx="4793714" cy="1269705"/>
          </a:xfrm>
        </p:spPr>
        <p:txBody>
          <a:bodyPr rtlCol="0"/>
          <a:lstStyle/>
          <a:p>
            <a:pPr rtl="0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rompere gli schemi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E130815-DBFE-4A9B-9738-40A4F2E21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493" y="3059475"/>
            <a:ext cx="4793714" cy="1924493"/>
          </a:xfrm>
        </p:spPr>
        <p:txBody>
          <a:bodyPr rtlCol="0"/>
          <a:lstStyle/>
          <a:p>
            <a:pPr rtl="0"/>
            <a:r>
              <a:rPr lang="it-IT" dirty="0" smtClean="0"/>
              <a:t>- Aprirsi alle </a:t>
            </a:r>
            <a:r>
              <a:rPr lang="it-IT" dirty="0" err="1" smtClean="0"/>
              <a:t>possibilita’</a:t>
            </a:r>
            <a:r>
              <a:rPr lang="it-IT" dirty="0" smtClean="0"/>
              <a:t> progettando       azioni realmente </a:t>
            </a:r>
            <a:r>
              <a:rPr lang="it-IT" dirty="0" smtClean="0"/>
              <a:t>inclusive;</a:t>
            </a:r>
            <a:endParaRPr lang="it-IT" dirty="0" smtClean="0"/>
          </a:p>
          <a:p>
            <a:pPr rtl="0"/>
            <a:r>
              <a:rPr lang="it-IT" noProof="1" smtClean="0"/>
              <a:t>- Conoscere nuove forme e nuovi modi di accompagnare verso la maturita</a:t>
            </a:r>
            <a:r>
              <a:rPr lang="it-IT" noProof="1" smtClean="0"/>
              <a:t>’;</a:t>
            </a:r>
            <a:endParaRPr lang="it-IT" noProof="1" smtClean="0"/>
          </a:p>
          <a:p>
            <a:pPr rtl="0"/>
            <a:r>
              <a:rPr lang="it-IT" noProof="1" smtClean="0"/>
              <a:t>- Quale e’ il funzionamento della persona che ho davanti?</a:t>
            </a:r>
            <a:endParaRPr lang="it-IT" noProof="1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701A5D44-66B7-440E-B8AF-C1EE434FE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smtClean="0"/>
              <a:pPr algn="ctr" rtl="0"/>
              <a:t>10</a:t>
            </a:fld>
            <a:endParaRPr lang="it-IT" dirty="0"/>
          </a:p>
        </p:txBody>
      </p:sp>
      <p:pic>
        <p:nvPicPr>
          <p:cNvPr id="9" name="Segnaposto immagine 8">
            <a:extLst>
              <a:ext uri="{FF2B5EF4-FFF2-40B4-BE49-F238E27FC236}">
                <a16:creationId xmlns="" xmlns:a16="http://schemas.microsoft.com/office/drawing/2014/main" id="{42799937-A44F-4FB1-A231-F54C02388DB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23" y="1765769"/>
            <a:ext cx="4290933" cy="3218199"/>
          </a:xfrm>
        </p:spPr>
      </p:pic>
    </p:spTree>
    <p:extLst>
      <p:ext uri="{BB962C8B-B14F-4D97-AF65-F5344CB8AC3E}">
        <p14:creationId xmlns:p14="http://schemas.microsoft.com/office/powerpoint/2010/main" val="27919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gnaposto testo 26">
            <a:extLst>
              <a:ext uri="{FF2B5EF4-FFF2-40B4-BE49-F238E27FC236}">
                <a16:creationId xmlns="" xmlns:a16="http://schemas.microsoft.com/office/drawing/2014/main" id="{3C7B196D-A4EB-4450-8C2E-D4F26C77F84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>
          <a:xfrm>
            <a:off x="976430" y="1795051"/>
            <a:ext cx="3895359" cy="859385"/>
          </a:xfrm>
        </p:spPr>
        <p:txBody>
          <a:bodyPr rtlCol="0"/>
          <a:lstStyle/>
          <a:p>
            <a:pPr rtl="0"/>
            <a:r>
              <a:rPr lang="it-IT" sz="3600" dirty="0" smtClean="0">
                <a:latin typeface="+mj-lt"/>
              </a:rPr>
              <a:t> </a:t>
            </a:r>
            <a:r>
              <a:rPr lang="it-IT" sz="3600" b="1" dirty="0" smtClean="0">
                <a:latin typeface="+mj-lt"/>
              </a:rPr>
              <a:t>CONFRONTO</a:t>
            </a:r>
            <a:endParaRPr lang="it-IT" sz="3600" b="1" dirty="0">
              <a:latin typeface="+mj-lt"/>
            </a:endParaRPr>
          </a:p>
        </p:txBody>
      </p:sp>
      <p:sp>
        <p:nvSpPr>
          <p:cNvPr id="24" name="Segnaposto contenuto 23">
            <a:extLst>
              <a:ext uri="{FF2B5EF4-FFF2-40B4-BE49-F238E27FC236}">
                <a16:creationId xmlns="" xmlns:a16="http://schemas.microsoft.com/office/drawing/2014/main" id="{B5A11B9F-68B0-405D-8B6F-DDBC74E10DDA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2032730" y="3102710"/>
            <a:ext cx="1980000" cy="1703206"/>
          </a:xfrm>
        </p:spPr>
        <p:txBody>
          <a:bodyPr rtlCol="0"/>
          <a:lstStyle/>
          <a:p>
            <a:pPr rtl="0"/>
            <a:r>
              <a:rPr lang="it-IT" sz="1800" dirty="0" smtClean="0"/>
              <a:t>Ascolto, osservazione, esame, relazione, creazione di una rete che disegni un progetto educativo e di vita efficace </a:t>
            </a:r>
            <a:endParaRPr lang="it-IT" sz="1800" noProof="1"/>
          </a:p>
        </p:txBody>
      </p:sp>
      <p:sp>
        <p:nvSpPr>
          <p:cNvPr id="31" name="Segnaposto testo 30">
            <a:extLst>
              <a:ext uri="{FF2B5EF4-FFF2-40B4-BE49-F238E27FC236}">
                <a16:creationId xmlns="" xmlns:a16="http://schemas.microsoft.com/office/drawing/2014/main" id="{FB4B73B3-17D0-4AD4-A250-23C177FEC52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5180408" y="1828958"/>
            <a:ext cx="2811618" cy="825478"/>
          </a:xfrm>
        </p:spPr>
        <p:txBody>
          <a:bodyPr rtlCol="0"/>
          <a:lstStyle/>
          <a:p>
            <a:pPr rtl="0"/>
            <a:r>
              <a:rPr lang="it-IT" sz="3600" dirty="0" smtClean="0"/>
              <a:t>SCELTA</a:t>
            </a:r>
            <a:endParaRPr lang="it-IT" sz="3600" dirty="0"/>
          </a:p>
        </p:txBody>
      </p:sp>
      <p:sp>
        <p:nvSpPr>
          <p:cNvPr id="33" name="Segnaposto testo 32">
            <a:extLst>
              <a:ext uri="{FF2B5EF4-FFF2-40B4-BE49-F238E27FC236}">
                <a16:creationId xmlns="" xmlns:a16="http://schemas.microsoft.com/office/drawing/2014/main" id="{D57220B4-795B-4602-8E69-5D53D12DCC8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5180408" y="2654436"/>
            <a:ext cx="2905663" cy="2414073"/>
          </a:xfrm>
        </p:spPr>
        <p:txBody>
          <a:bodyPr rtlCol="0"/>
          <a:lstStyle/>
          <a:p>
            <a:pPr algn="l" rtl="0"/>
            <a:r>
              <a:rPr lang="it-IT" dirty="0" smtClean="0"/>
              <a:t>Percorso di studi: conseguimento di un titolo di studio (PEI per obiettivi minimi) o un attestato delle competenze acquisite (PEI differenziato);</a:t>
            </a:r>
          </a:p>
          <a:p>
            <a:pPr algn="l" rtl="0"/>
            <a:r>
              <a:rPr lang="it-IT" dirty="0" smtClean="0"/>
              <a:t>Valutazione e strumenti: criteri di valutazione, strumenti compensativi o dispensativi, prove equipollenti, prove personalizzate</a:t>
            </a:r>
          </a:p>
          <a:p>
            <a:pPr algn="l" rtl="0"/>
            <a:r>
              <a:rPr lang="it-IT" dirty="0" smtClean="0"/>
              <a:t> Risorse: ore di sostegno, assistenti alla comunicazione ed autonomie, trasporto, igiene;</a:t>
            </a:r>
          </a:p>
          <a:p>
            <a:pPr algn="l" rtl="0"/>
            <a:endParaRPr lang="it-IT" dirty="0" smtClean="0"/>
          </a:p>
          <a:p>
            <a:pPr algn="l" rtl="0"/>
            <a:endParaRPr lang="it-IT" dirty="0" smtClean="0"/>
          </a:p>
          <a:p>
            <a:pPr algn="l" rtl="0"/>
            <a:endParaRPr lang="it-IT" noProof="1"/>
          </a:p>
        </p:txBody>
      </p:sp>
      <p:sp>
        <p:nvSpPr>
          <p:cNvPr id="2" name="Segnaposto testo 1">
            <a:extLst>
              <a:ext uri="{FF2B5EF4-FFF2-40B4-BE49-F238E27FC236}">
                <a16:creationId xmlns="" xmlns:a16="http://schemas.microsoft.com/office/drawing/2014/main" id="{8A326F89-BEF6-4EB6-94DD-7B443FAADD1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8300645" y="2307145"/>
            <a:ext cx="2597043" cy="694582"/>
          </a:xfrm>
        </p:spPr>
        <p:txBody>
          <a:bodyPr rtlCol="0"/>
          <a:lstStyle/>
          <a:p>
            <a:pPr rtl="0"/>
            <a:r>
              <a:rPr lang="it-IT" sz="3600" dirty="0" smtClean="0"/>
              <a:t>AZIONE</a:t>
            </a:r>
            <a:endParaRPr lang="it-IT" sz="3600" dirty="0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78DFB89F-B673-46A9-9582-849B9C73C01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gray">
          <a:xfrm>
            <a:off x="8609167" y="3456612"/>
            <a:ext cx="1980000" cy="1147286"/>
          </a:xfrm>
        </p:spPr>
        <p:txBody>
          <a:bodyPr rtlCol="0"/>
          <a:lstStyle/>
          <a:p>
            <a:pPr rtl="0"/>
            <a:r>
              <a:rPr lang="it-IT" dirty="0" smtClean="0"/>
              <a:t>Presa di coscienza di una corresponsabilità educativa (responsabilità e condivisione) che legittima </a:t>
            </a:r>
            <a:r>
              <a:rPr lang="it-IT" smtClean="0"/>
              <a:t>l’agire el’attuare</a:t>
            </a:r>
            <a:r>
              <a:rPr lang="it-IT" dirty="0" smtClean="0"/>
              <a:t>.</a:t>
            </a:r>
            <a:endParaRPr lang="it-IT" noProof="1"/>
          </a:p>
        </p:txBody>
      </p:sp>
      <p:sp>
        <p:nvSpPr>
          <p:cNvPr id="23" name="Titolo 22">
            <a:extLst>
              <a:ext uri="{FF2B5EF4-FFF2-40B4-BE49-F238E27FC236}">
                <a16:creationId xmlns=""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it-IT" dirty="0" smtClean="0"/>
              <a:t>IL PEI COME OPPORTUNITA’ DI</a:t>
            </a:r>
            <a:endParaRPr lang="it-IT" dirty="0"/>
          </a:p>
        </p:txBody>
      </p:sp>
      <p:sp>
        <p:nvSpPr>
          <p:cNvPr id="18" name="Segnaposto numero diapositiva 17">
            <a:extLst>
              <a:ext uri="{FF2B5EF4-FFF2-40B4-BE49-F238E27FC236}">
                <a16:creationId xmlns="" xmlns:a16="http://schemas.microsoft.com/office/drawing/2014/main" id="{C5ADA44E-F9BC-4E0D-B323-27D643553A97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smtClean="0"/>
              <a:pPr algn="ctr" rtl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ntratto di rete: l'Agenzia delle entrate fa chiarezza su Iva e imposte  dirette per agricolto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64" y="2129058"/>
            <a:ext cx="84772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220744" y="446568"/>
            <a:ext cx="80725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800" dirty="0" smtClean="0">
                <a:solidFill>
                  <a:schemeClr val="bg1"/>
                </a:solidFill>
                <a:latin typeface="+mj-lt"/>
              </a:rPr>
              <a:t>L’AGIRE CONDIVISO CREA UNA RETE DI RELAZIONI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schemeClr val="bg1"/>
                </a:solidFill>
                <a:latin typeface="+mj-lt"/>
              </a:rPr>
              <a:t> S</a:t>
            </a:r>
            <a:r>
              <a:rPr lang="it-IT" sz="2800" dirty="0" smtClean="0">
                <a:solidFill>
                  <a:schemeClr val="bg1"/>
                </a:solidFill>
                <a:latin typeface="+mj-lt"/>
              </a:rPr>
              <a:t>i moltiplicano le occasioni si successo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800" dirty="0" smtClean="0">
                <a:solidFill>
                  <a:schemeClr val="bg1"/>
                </a:solidFill>
                <a:latin typeface="+mj-lt"/>
              </a:rPr>
              <a:t>Migliora la qualità della vita</a:t>
            </a:r>
            <a:endParaRPr lang="it-IT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84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it-IT" dirty="0" smtClean="0"/>
              <a:t>Grazie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37530160-A714-49C8-85A0-932553905B4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6842709" y="3884812"/>
            <a:ext cx="4303959" cy="750983"/>
          </a:xfrm>
        </p:spPr>
        <p:txBody>
          <a:bodyPr rtlCol="0"/>
          <a:lstStyle/>
          <a:p>
            <a:pPr rtl="0"/>
            <a:r>
              <a:rPr lang="it-IT" noProof="1" smtClean="0"/>
              <a:t>Alessia Nunzi </a:t>
            </a: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="" xmlns:a16="http://schemas.microsoft.com/office/drawing/2014/main" id="{719DF40F-7D18-4AEB-B04C-9870555D2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it-IT" smtClean="0"/>
              <a:pPr rtl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igura a mano libera: Forma 8" descr="Sfondo logo">
            <a:extLst>
              <a:ext uri="{FF2B5EF4-FFF2-40B4-BE49-F238E27FC236}">
                <a16:creationId xmlns="" xmlns:a16="http://schemas.microsoft.com/office/drawing/2014/main" id="{F4E224D4-CF4C-4EC1-B54B-3738143F6391}"/>
              </a:ext>
            </a:extLst>
          </p:cNvPr>
          <p:cNvSpPr/>
          <p:nvPr/>
        </p:nvSpPr>
        <p:spPr>
          <a:xfrm rot="10800000">
            <a:off x="9220655" y="606225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lt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19462" y="733425"/>
            <a:ext cx="4099187" cy="3051766"/>
          </a:xfrm>
        </p:spPr>
        <p:txBody>
          <a:bodyPr rtlCol="0"/>
          <a:lstStyle/>
          <a:p>
            <a:pPr algn="just" rtl="0"/>
            <a:r>
              <a:rPr lang="it-IT" sz="2800" dirty="0" smtClean="0"/>
              <a:t>-</a:t>
            </a:r>
            <a:br>
              <a:rPr lang="it-IT" sz="2800" dirty="0" smtClean="0"/>
            </a:br>
            <a:endParaRPr lang="it-IT" sz="4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3015" y="441548"/>
            <a:ext cx="1104006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   </a:t>
            </a:r>
            <a:r>
              <a:rPr lang="it-IT" sz="3600" b="1" dirty="0" smtClean="0">
                <a:solidFill>
                  <a:schemeClr val="bg1"/>
                </a:solidFill>
                <a:latin typeface="+mj-lt"/>
              </a:rPr>
              <a:t>PARLEREMO DI:</a:t>
            </a:r>
          </a:p>
          <a:p>
            <a:endParaRPr lang="it-IT" sz="32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3200" dirty="0" smtClean="0">
                <a:solidFill>
                  <a:schemeClr val="bg1"/>
                </a:solidFill>
                <a:latin typeface="+mj-lt"/>
              </a:rPr>
              <a:t>COSA E’ L’INCLUSIONE</a:t>
            </a:r>
          </a:p>
          <a:p>
            <a:endParaRPr lang="it-IT" sz="32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3200" dirty="0" smtClean="0">
                <a:solidFill>
                  <a:schemeClr val="bg1"/>
                </a:solidFill>
                <a:latin typeface="+mj-lt"/>
              </a:rPr>
              <a:t>INCLUSIONE SCOLASTICA</a:t>
            </a:r>
          </a:p>
          <a:p>
            <a:endParaRPr lang="it-IT" sz="32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3200" dirty="0" smtClean="0">
                <a:solidFill>
                  <a:schemeClr val="bg1"/>
                </a:solidFill>
                <a:latin typeface="+mj-lt"/>
              </a:rPr>
              <a:t>IL  PIANO </a:t>
            </a:r>
            <a:r>
              <a:rPr lang="it-IT" sz="3200" dirty="0">
                <a:solidFill>
                  <a:schemeClr val="bg1"/>
                </a:solidFill>
                <a:latin typeface="+mj-lt"/>
              </a:rPr>
              <a:t>E</a:t>
            </a:r>
            <a:r>
              <a:rPr lang="it-IT" sz="3200" dirty="0" smtClean="0">
                <a:solidFill>
                  <a:schemeClr val="bg1"/>
                </a:solidFill>
                <a:latin typeface="+mj-lt"/>
              </a:rPr>
              <a:t>DUCATIVO INDIVIDUALIZZATO</a:t>
            </a:r>
          </a:p>
          <a:p>
            <a:pPr marL="285750" indent="-285750">
              <a:buFontTx/>
              <a:buChar char="-"/>
            </a:pPr>
            <a:endParaRPr lang="it-IT" sz="3200" dirty="0">
              <a:solidFill>
                <a:schemeClr val="bg1"/>
              </a:solidFill>
              <a:latin typeface="+mj-lt"/>
            </a:endParaRPr>
          </a:p>
          <a:p>
            <a:r>
              <a:rPr lang="it-IT" sz="3200" dirty="0" smtClean="0">
                <a:solidFill>
                  <a:schemeClr val="bg1"/>
                </a:solidFill>
                <a:latin typeface="+mj-lt"/>
              </a:rPr>
              <a:t>-  PARTECIPAZIONE ATTIVA DELLA FAMIGLIA NELLA ELABORAZIONE DEL PEI</a:t>
            </a:r>
          </a:p>
          <a:p>
            <a:endParaRPr lang="it-IT" sz="3200" dirty="0">
              <a:solidFill>
                <a:schemeClr val="bg1"/>
              </a:solidFill>
            </a:endParaRPr>
          </a:p>
          <a:p>
            <a:endParaRPr lang="it-IT" sz="32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180" y="-204322"/>
            <a:ext cx="3282980" cy="378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9809" y="1543711"/>
            <a:ext cx="4444800" cy="4841711"/>
          </a:xfrm>
        </p:spPr>
        <p:txBody>
          <a:bodyPr rtlCol="0"/>
          <a:lstStyle/>
          <a:p>
            <a:pPr rtl="0"/>
            <a:r>
              <a:rPr lang="it-IT" sz="2400" dirty="0" smtClean="0"/>
              <a:t>Riconosce le diversità;</a:t>
            </a:r>
          </a:p>
          <a:p>
            <a:pPr rtl="0"/>
            <a:r>
              <a:rPr lang="it-IT" sz="2400" dirty="0" smtClean="0"/>
              <a:t>Tiene conto delle differenze;</a:t>
            </a:r>
          </a:p>
          <a:p>
            <a:pPr rtl="0"/>
            <a:r>
              <a:rPr lang="it-IT" sz="2400" dirty="0" smtClean="0"/>
              <a:t>Agire in maniera consapevole per accogliere le esigenze di tutti nel rispetto dei diritti di ciascuno;</a:t>
            </a:r>
          </a:p>
          <a:p>
            <a:pPr rtl="0"/>
            <a:r>
              <a:rPr lang="it-IT" sz="2400" dirty="0" smtClean="0"/>
              <a:t>Organizza ambienti e contesti di vita (scuola, lavoro, sport, tempo libero) che rispondano ai bisogni più diversificati;</a:t>
            </a:r>
          </a:p>
          <a:p>
            <a:pPr rtl="0"/>
            <a:r>
              <a:rPr lang="it-IT" sz="2400" dirty="0" smtClean="0"/>
              <a:t>Si fonda sulla cooperazione, sulla collaborazione e condivisione di obiettivi, strategie, strumenti, metodi, verifiche.</a:t>
            </a:r>
            <a:r>
              <a:rPr lang="it-IT" sz="2400" noProof="1" smtClean="0"/>
              <a:t> </a:t>
            </a:r>
            <a:endParaRPr lang="it-IT" sz="2400" noProof="1"/>
          </a:p>
        </p:txBody>
      </p:sp>
      <p:sp>
        <p:nvSpPr>
          <p:cNvPr id="25" name="Segnaposto numero diapositiva 24">
            <a:extLst>
              <a:ext uri="{FF2B5EF4-FFF2-40B4-BE49-F238E27FC236}">
                <a16:creationId xmlns=""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it-IT" smtClean="0"/>
              <a:pPr rtl="0"/>
              <a:t>3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it-IT" dirty="0" smtClean="0"/>
              <a:t>Che cosa è l’inclusione 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8E41F722-BA6E-4DCA-864E-876ECDFB533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635241" y="3708115"/>
            <a:ext cx="4087450" cy="2278015"/>
          </a:xfrm>
        </p:spPr>
        <p:txBody>
          <a:bodyPr rtlCol="0"/>
          <a:lstStyle/>
          <a:p>
            <a:pPr rtl="0"/>
            <a:r>
              <a:rPr lang="it-IT" dirty="0"/>
              <a:t>U</a:t>
            </a:r>
            <a:r>
              <a:rPr lang="it-IT" dirty="0" smtClean="0"/>
              <a:t>n concetto</a:t>
            </a:r>
          </a:p>
          <a:p>
            <a:pPr rtl="0"/>
            <a:r>
              <a:rPr lang="it-IT" noProof="1" smtClean="0"/>
              <a:t>Un valore</a:t>
            </a:r>
          </a:p>
          <a:p>
            <a:pPr rtl="0"/>
            <a:r>
              <a:rPr lang="it-IT" noProof="1" smtClean="0"/>
              <a:t>Un principio</a:t>
            </a:r>
          </a:p>
          <a:p>
            <a:pPr rtl="0"/>
            <a:r>
              <a:rPr lang="it-IT" noProof="1" smtClean="0"/>
              <a:t>Un modello</a:t>
            </a:r>
          </a:p>
          <a:p>
            <a:pPr rtl="0"/>
            <a:r>
              <a:rPr lang="it-IT" noProof="1" smtClean="0"/>
              <a:t>Una prospettiva</a:t>
            </a:r>
          </a:p>
          <a:p>
            <a:pPr rtl="0"/>
            <a:endParaRPr lang="it-IT" noProof="1"/>
          </a:p>
          <a:p>
            <a:pPr rtl="0"/>
            <a:endParaRPr lang="it-IT" noProof="1"/>
          </a:p>
        </p:txBody>
      </p:sp>
      <p:pic>
        <p:nvPicPr>
          <p:cNvPr id="9" name="Segnaposto immagine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6" r="174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19462" y="733425"/>
            <a:ext cx="4099187" cy="3051766"/>
          </a:xfrm>
        </p:spPr>
        <p:txBody>
          <a:bodyPr rtlCol="0"/>
          <a:lstStyle/>
          <a:p>
            <a:pPr algn="just" rtl="0"/>
            <a:r>
              <a:rPr lang="it-IT" sz="2800" dirty="0" smtClean="0"/>
              <a:t>-</a:t>
            </a:r>
            <a:br>
              <a:rPr lang="it-IT" sz="2800" dirty="0" smtClean="0"/>
            </a:br>
            <a:endParaRPr lang="it-IT" sz="4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55" y="584959"/>
            <a:ext cx="6758320" cy="55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>
            <a:extLst>
              <a:ext uri="{FF2B5EF4-FFF2-40B4-BE49-F238E27FC236}">
                <a16:creationId xmlns="" xmlns:a16="http://schemas.microsoft.com/office/drawing/2014/main" id="{89256EF6-3CDE-4ADE-8753-BF5040E3C65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02030" y="4616094"/>
            <a:ext cx="1802975" cy="2179187"/>
          </a:xfrm>
        </p:spPr>
        <p:txBody>
          <a:bodyPr rtlCol="0"/>
          <a:lstStyle/>
          <a:p>
            <a:pPr algn="l" rtl="0"/>
            <a:r>
              <a:rPr lang="it-IT" noProof="1" smtClean="0"/>
              <a:t>L.18/2009 RATIFICATA LA CONVENZIONE ONU DEL 2006 SUI DIRITTI DELLE PERSONE CON DISABILITA’.</a:t>
            </a:r>
          </a:p>
          <a:p>
            <a:pPr algn="l" rtl="0"/>
            <a:r>
              <a:rPr lang="it-IT" noProof="1" smtClean="0"/>
              <a:t>L.170/2010 : displina dei DSA all’interno dei BES-</a:t>
            </a:r>
          </a:p>
          <a:p>
            <a:pPr algn="l" rtl="0"/>
            <a:r>
              <a:rPr lang="it-IT" noProof="1" smtClean="0"/>
              <a:t>D.Lgs 96/2019 : Decreto </a:t>
            </a:r>
            <a:r>
              <a:rPr lang="it-IT" noProof="1" smtClean="0"/>
              <a:t>inclusione / D.M. 182.2020</a:t>
            </a:r>
            <a:endParaRPr lang="it-IT" noProof="1" smtClean="0"/>
          </a:p>
          <a:p>
            <a:pPr rtl="0"/>
            <a:r>
              <a:rPr lang="it-IT" noProof="1" smtClean="0"/>
              <a:t> </a:t>
            </a:r>
          </a:p>
          <a:p>
            <a:pPr rtl="0"/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="" xmlns:a16="http://schemas.microsoft.com/office/drawing/2014/main" id="{1D5F34C1-576F-4BF7-8C9C-D507F213AE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800" y="4256093"/>
            <a:ext cx="1620000" cy="500555"/>
          </a:xfrm>
        </p:spPr>
        <p:txBody>
          <a:bodyPr rtlCol="0"/>
          <a:lstStyle/>
          <a:p>
            <a:pPr rtl="0"/>
            <a:r>
              <a:rPr lang="it-IT" dirty="0" smtClean="0"/>
              <a:t>INSERIMENTO-INTEGRAZIONE</a:t>
            </a:r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="" xmlns:a16="http://schemas.microsoft.com/office/drawing/2014/main" id="{FBE93992-F65E-48D7-971D-FA51E969BE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800" y="4833228"/>
            <a:ext cx="1620000" cy="2024772"/>
          </a:xfrm>
        </p:spPr>
        <p:txBody>
          <a:bodyPr rtlCol="0"/>
          <a:lstStyle/>
          <a:p>
            <a:r>
              <a:rPr lang="it-IT" dirty="0" smtClean="0"/>
              <a:t>L.118/1971 abolisce le scuole speciali.</a:t>
            </a:r>
          </a:p>
          <a:p>
            <a:r>
              <a:rPr lang="it-IT" noProof="1" smtClean="0"/>
              <a:t>L. 517/1977 abolizioni classi differenziali- viene introdotto l’insegnante di sostegno e l’insegnamento individualizzato </a:t>
            </a:r>
          </a:p>
          <a:p>
            <a:pPr rtl="0"/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="" xmlns:a16="http://schemas.microsoft.com/office/drawing/2014/main" id="{8CB0B4A0-79F2-4CB5-BBB6-FEEBD84652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/>
          <a:lstStyle/>
          <a:p>
            <a:pPr rtl="0"/>
            <a:r>
              <a:rPr lang="it-IT" dirty="0" smtClean="0"/>
              <a:t>INTEGRAZIONE –</a:t>
            </a:r>
            <a:r>
              <a:rPr lang="it-IT" dirty="0"/>
              <a:t> </a:t>
            </a:r>
            <a:r>
              <a:rPr lang="it-IT" dirty="0" smtClean="0"/>
              <a:t>INCLUSIONE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="" xmlns:a16="http://schemas.microsoft.com/office/drawing/2014/main" id="{66810F29-B4A6-4A97-903D-F931D52ACA7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57295" y="4895947"/>
            <a:ext cx="1830727" cy="1899334"/>
          </a:xfrm>
        </p:spPr>
        <p:txBody>
          <a:bodyPr rtlCol="0"/>
          <a:lstStyle/>
          <a:p>
            <a:pPr algn="just" rtl="0"/>
            <a:r>
              <a:rPr lang="it-IT" dirty="0" smtClean="0"/>
              <a:t>Legge Quadro 104 /1992  ASSISTENZA,INTEGRAZIONE SOCIALE E DIRITTI PERSONE HANDICAPPATE</a:t>
            </a:r>
            <a:r>
              <a:rPr lang="it-IT" noProof="1" smtClean="0"/>
              <a:t>. </a:t>
            </a:r>
          </a:p>
          <a:p>
            <a:pPr algn="just" rtl="0">
              <a:lnSpc>
                <a:spcPct val="100000"/>
              </a:lnSpc>
              <a:spcBef>
                <a:spcPts val="600"/>
              </a:spcBef>
            </a:pPr>
            <a:r>
              <a:rPr lang="it-IT" noProof="1" smtClean="0"/>
              <a:t>All’art. 12-14 vengono esplicitate le azioni </a:t>
            </a:r>
            <a:r>
              <a:rPr lang="it-IT" noProof="1" smtClean="0"/>
              <a:t>finalizzate </a:t>
            </a:r>
            <a:r>
              <a:rPr lang="it-IT" noProof="1" smtClean="0"/>
              <a:t>all’inclusione scolastica</a:t>
            </a:r>
          </a:p>
          <a:p>
            <a:pPr rtl="0"/>
            <a:endParaRPr lang="it-IT" noProof="1" smtClean="0"/>
          </a:p>
          <a:p>
            <a:pPr rtl="0"/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="" xmlns:a16="http://schemas.microsoft.com/office/drawing/2014/main" id="{68053976-DF5A-4CE2-94FB-5F70C906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it-IT" dirty="0" smtClean="0"/>
              <a:t>INCLUSIONE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87C2AC9A-0FD0-4DA8-99B4-C440A1D15DA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7859469" y="340242"/>
            <a:ext cx="3863221" cy="3154245"/>
          </a:xfrm>
        </p:spPr>
        <p:txBody>
          <a:bodyPr rtlCol="0"/>
          <a:lstStyle/>
          <a:p>
            <a:pPr rtl="0"/>
            <a:r>
              <a:rPr lang="it-IT" dirty="0" smtClean="0"/>
              <a:t>Dall’esclusione all’inclusione scolastica: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F28FED25-4DDC-4D72-A54E-3E227B4203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859469" y="3708115"/>
            <a:ext cx="3863221" cy="907979"/>
          </a:xfrm>
        </p:spPr>
        <p:txBody>
          <a:bodyPr rtlCol="0"/>
          <a:lstStyle/>
          <a:p>
            <a:pPr rtl="0"/>
            <a:r>
              <a:rPr lang="it-IT" dirty="0" smtClean="0"/>
              <a:t>L’evoluzione normativa italiana in materia di inclusione.</a:t>
            </a:r>
            <a:endParaRPr lang="it-IT" noProof="1"/>
          </a:p>
        </p:txBody>
      </p:sp>
      <p:sp>
        <p:nvSpPr>
          <p:cNvPr id="88" name="Segnaposto numero diapositiva 87">
            <a:extLst>
              <a:ext uri="{FF2B5EF4-FFF2-40B4-BE49-F238E27FC236}">
                <a16:creationId xmlns="" xmlns:a16="http://schemas.microsoft.com/office/drawing/2014/main" id="{FAFF03E5-FC39-4375-8BD9-53A0FD781CB7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it-IT" smtClean="0"/>
              <a:pPr algn="ctr" rtl="0"/>
              <a:t>5</a:t>
            </a:fld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91116" y="3104707"/>
            <a:ext cx="95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1970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668772" y="3104707"/>
            <a:ext cx="129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       </a:t>
            </a:r>
            <a:r>
              <a:rPr lang="it-IT" dirty="0" smtClean="0">
                <a:solidFill>
                  <a:schemeClr val="bg1"/>
                </a:solidFill>
              </a:rPr>
              <a:t>1990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008938" y="308735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</a:t>
            </a:r>
            <a:r>
              <a:rPr lang="it-IT" dirty="0" smtClean="0">
                <a:solidFill>
                  <a:schemeClr val="bg1"/>
                </a:solidFill>
              </a:rPr>
              <a:t>2000      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6">
            <a:extLst>
              <a:ext uri="{FF2B5EF4-FFF2-40B4-BE49-F238E27FC236}">
                <a16:creationId xmlns="" xmlns:a16="http://schemas.microsoft.com/office/drawing/2014/main" id="{1FBEF8A3-3B79-4A1D-83CE-3501D6E1EC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41110" y="705593"/>
            <a:ext cx="1620000" cy="1337493"/>
          </a:xfrm>
        </p:spPr>
        <p:txBody>
          <a:bodyPr rtlCol="0"/>
          <a:lstStyle/>
          <a:p>
            <a:pPr rtl="0"/>
            <a:r>
              <a:rPr lang="it-IT" dirty="0" smtClean="0"/>
              <a:t>E’ UNO STRUMENTO </a:t>
            </a:r>
            <a:r>
              <a:rPr lang="it-IT" i="1" dirty="0" smtClean="0"/>
              <a:t>COLLETTIVO</a:t>
            </a:r>
            <a:r>
              <a:rPr lang="it-IT" dirty="0" smtClean="0"/>
              <a:t> DI PROGETTAZIONE EDUCATIVA E DIDATTICA per gli alunni con disabilità certificata</a:t>
            </a:r>
            <a:r>
              <a:rPr lang="it-IT" noProof="1" smtClean="0"/>
              <a:t> (L.104/92)</a:t>
            </a:r>
          </a:p>
          <a:p>
            <a:pPr rtl="0"/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="" xmlns:a16="http://schemas.microsoft.com/office/drawing/2014/main" id="{8724B20D-50EC-427F-9E2C-81625A7AC44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778085" y="2091390"/>
            <a:ext cx="1686648" cy="1170080"/>
          </a:xfrm>
        </p:spPr>
        <p:txBody>
          <a:bodyPr rtlCol="0"/>
          <a:lstStyle/>
          <a:p>
            <a:pPr algn="l" rtl="0"/>
            <a:r>
              <a:rPr lang="it-IT" dirty="0" smtClean="0"/>
              <a:t>Gli </a:t>
            </a:r>
            <a:r>
              <a:rPr lang="it-IT" b="1" dirty="0" smtClean="0"/>
              <a:t>obiettivi</a:t>
            </a:r>
            <a:r>
              <a:rPr lang="it-IT" dirty="0" smtClean="0"/>
              <a:t> annuali educativi e didattici ;</a:t>
            </a:r>
          </a:p>
          <a:p>
            <a:pPr algn="l" rtl="0"/>
            <a:r>
              <a:rPr lang="it-IT" noProof="1" smtClean="0"/>
              <a:t>Le </a:t>
            </a:r>
            <a:r>
              <a:rPr lang="it-IT" b="1" noProof="1" smtClean="0"/>
              <a:t>strategie</a:t>
            </a:r>
            <a:r>
              <a:rPr lang="it-IT" noProof="1" smtClean="0"/>
              <a:t> e gli </a:t>
            </a:r>
            <a:r>
              <a:rPr lang="it-IT" b="1" noProof="1" smtClean="0"/>
              <a:t>strumenti</a:t>
            </a:r>
            <a:r>
              <a:rPr lang="it-IT" noProof="1" smtClean="0"/>
              <a:t>  da impiegare</a:t>
            </a:r>
          </a:p>
          <a:p>
            <a:pPr rtl="0"/>
            <a:endParaRPr lang="it-IT" dirty="0"/>
          </a:p>
        </p:txBody>
      </p:sp>
      <p:sp>
        <p:nvSpPr>
          <p:cNvPr id="13" name="Segnaposto testo 12">
            <a:extLst>
              <a:ext uri="{FF2B5EF4-FFF2-40B4-BE49-F238E27FC236}">
                <a16:creationId xmlns="" xmlns:a16="http://schemas.microsoft.com/office/drawing/2014/main" id="{DF58DB01-FA52-44DB-A820-8E4A194D9F8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05434" y="5178971"/>
            <a:ext cx="2346912" cy="987913"/>
          </a:xfrm>
        </p:spPr>
        <p:txBody>
          <a:bodyPr rtlCol="0"/>
          <a:lstStyle/>
          <a:p>
            <a:pPr algn="just" rtl="0"/>
            <a:r>
              <a:rPr lang="it-IT" dirty="0" smtClean="0"/>
              <a:t>Un ambiente di apprendimento inclusivo tenendo conto del contesto classe e delle azioni inclusive predisposte dalla scuola</a:t>
            </a:r>
            <a:r>
              <a:rPr lang="it-IT" noProof="1" smtClean="0"/>
              <a:t> </a:t>
            </a:r>
          </a:p>
          <a:p>
            <a:pPr rtl="0"/>
            <a:endParaRPr lang="it-IT" dirty="0"/>
          </a:p>
        </p:txBody>
      </p:sp>
      <p:sp>
        <p:nvSpPr>
          <p:cNvPr id="15" name="Segnaposto testo 14">
            <a:extLst>
              <a:ext uri="{FF2B5EF4-FFF2-40B4-BE49-F238E27FC236}">
                <a16:creationId xmlns="" xmlns:a16="http://schemas.microsoft.com/office/drawing/2014/main" id="{A1B6F490-8CEC-444D-ADC0-E8B315EA3B5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666440" y="5381994"/>
            <a:ext cx="1620000" cy="1291428"/>
          </a:xfrm>
        </p:spPr>
        <p:txBody>
          <a:bodyPr rtlCol="0"/>
          <a:lstStyle/>
          <a:p>
            <a:pPr rtl="0"/>
            <a:r>
              <a:rPr lang="it-IT" dirty="0" smtClean="0"/>
              <a:t>Sviluppo delle facoltà ed il soddisfacimento dei bisogni speciali dell’alunno per garantire il diritto allo studio in condizioni di parità</a:t>
            </a:r>
            <a:endParaRPr lang="it-IT" noProof="1" smtClean="0"/>
          </a:p>
          <a:p>
            <a:pPr rtl="0"/>
            <a:endParaRPr lang="it-IT" dirty="0"/>
          </a:p>
        </p:txBody>
      </p:sp>
      <p:sp>
        <p:nvSpPr>
          <p:cNvPr id="53" name="Segnaposto numero diapositiva 52">
            <a:extLst>
              <a:ext uri="{FF2B5EF4-FFF2-40B4-BE49-F238E27FC236}">
                <a16:creationId xmlns="" xmlns:a16="http://schemas.microsoft.com/office/drawing/2014/main" id="{474644FF-FECF-47C3-A483-0F4796C05187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it-IT" smtClean="0"/>
              <a:pPr rtl="0"/>
              <a:t>6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09D4394E-B587-4CD9-96D1-650A82CA0197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it-IT" dirty="0" smtClean="0"/>
              <a:t>IL PEI</a:t>
            </a:r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="" xmlns:a16="http://schemas.microsoft.com/office/drawing/2014/main" id="{C154CB10-3BB7-4C3D-9275-80A6E79BD7C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 rtlCol="0"/>
          <a:lstStyle/>
          <a:p>
            <a:pPr rtl="0"/>
            <a:r>
              <a:rPr lang="it-IT" dirty="0" smtClean="0"/>
              <a:t>Piano Educativo Individualizzato</a:t>
            </a:r>
          </a:p>
          <a:p>
            <a:pPr rtl="0"/>
            <a:r>
              <a:rPr lang="it-IT" noProof="1" smtClean="0"/>
              <a:t>Il successo formativo dell’alunno con disabilità</a:t>
            </a:r>
            <a:endParaRPr lang="it-IT" noProof="1"/>
          </a:p>
          <a:p>
            <a:pPr rtl="0"/>
            <a:endParaRPr lang="it-IT" noProof="1"/>
          </a:p>
        </p:txBody>
      </p:sp>
      <p:sp>
        <p:nvSpPr>
          <p:cNvPr id="5" name="CasellaDiTesto 4"/>
          <p:cNvSpPr txBox="1"/>
          <p:nvPr/>
        </p:nvSpPr>
        <p:spPr>
          <a:xfrm>
            <a:off x="1973951" y="777277"/>
            <a:ext cx="8320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ART. 7 </a:t>
            </a:r>
            <a:r>
              <a:rPr lang="it-IT" sz="1200" b="1" dirty="0" err="1" smtClean="0"/>
              <a:t>D.lgs</a:t>
            </a:r>
            <a:r>
              <a:rPr lang="it-IT" sz="1200" b="1" dirty="0"/>
              <a:t> </a:t>
            </a:r>
            <a:r>
              <a:rPr lang="it-IT" sz="1200" b="1" dirty="0" smtClean="0"/>
              <a:t> 96    2019</a:t>
            </a:r>
          </a:p>
          <a:p>
            <a:r>
              <a:rPr lang="en-US" sz="1200" b="1" dirty="0" smtClean="0"/>
              <a:t>DM.18</a:t>
            </a:r>
            <a:r>
              <a:rPr lang="it-IT" sz="1200" b="1" dirty="0" smtClean="0"/>
              <a:t>2 2020</a:t>
            </a:r>
          </a:p>
          <a:p>
            <a:endParaRPr lang="it-IT" sz="1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881084" y="834198"/>
            <a:ext cx="119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</a:t>
            </a:r>
            <a:r>
              <a:rPr lang="it-IT" dirty="0" smtClean="0">
                <a:solidFill>
                  <a:schemeClr val="bg1"/>
                </a:solidFill>
              </a:rPr>
              <a:t>INDIVIDUA</a:t>
            </a:r>
            <a:endParaRPr lang="it-IT" dirty="0">
              <a:solidFill>
                <a:schemeClr val="bg1"/>
              </a:solidFill>
            </a:endParaRPr>
          </a:p>
        </p:txBody>
      </p:sp>
      <p:cxnSp>
        <p:nvCxnSpPr>
          <p:cNvPr id="19" name="Connettore 2 18"/>
          <p:cNvCxnSpPr/>
          <p:nvPr/>
        </p:nvCxnSpPr>
        <p:spPr>
          <a:xfrm>
            <a:off x="3040912" y="1320944"/>
            <a:ext cx="49973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2700108" y="2008383"/>
            <a:ext cx="1544754" cy="11695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>
            <a:off x="1920314" y="2043130"/>
            <a:ext cx="105120" cy="14291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1920314" y="4140946"/>
            <a:ext cx="923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CREA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3753426" y="3818314"/>
            <a:ext cx="1446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PROMUOVE e GARANTISCE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29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B4CAA4E-665D-43A4-B900-A849C2DFB92C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3999" y="2034995"/>
            <a:ext cx="5886167" cy="2078699"/>
          </a:xfrm>
        </p:spPr>
        <p:txBody>
          <a:bodyPr rtlCol="0"/>
          <a:lstStyle/>
          <a:p>
            <a:pPr rtl="0"/>
            <a:r>
              <a:rPr lang="it-IT" dirty="0" smtClean="0"/>
              <a:t>  Progettare l’inclusione </a:t>
            </a:r>
            <a:r>
              <a:rPr lang="it-IT" dirty="0" err="1" smtClean="0"/>
              <a:t>e’</a:t>
            </a:r>
            <a:r>
              <a:rPr lang="it-IT" dirty="0" smtClean="0"/>
              <a:t> un lavoro di squadra</a:t>
            </a:r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CBEFF07F-FAEE-4EDA-A822-96C6B92C5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it-IT" smtClean="0">
                <a:solidFill>
                  <a:schemeClr val="bg1"/>
                </a:solidFill>
              </a:rPr>
              <a:pPr algn="ctr" rtl="0"/>
              <a:t>7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48" y="1310638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egnaposto immagine 40">
            <a:extLst>
              <a:ext uri="{FF2B5EF4-FFF2-40B4-BE49-F238E27FC236}">
                <a16:creationId xmlns="" xmlns:a16="http://schemas.microsoft.com/office/drawing/2014/main" id="{B811075A-E743-458A-83DD-C9C3924D79D2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484" y="2760343"/>
            <a:ext cx="823540" cy="581262"/>
          </a:xfrm>
        </p:spPr>
      </p:pic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DB6638D4-E453-4BC4-A3A0-F3C51852BC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it-IT" dirty="0" smtClean="0"/>
              <a:t>Punti di Forza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="" xmlns:a16="http://schemas.microsoft.com/office/drawing/2014/main" id="{0BC44B71-63BE-418A-A82A-6440202620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5254" y="4450669"/>
            <a:ext cx="1620000" cy="982567"/>
          </a:xfrm>
        </p:spPr>
        <p:txBody>
          <a:bodyPr rtlCol="0"/>
          <a:lstStyle/>
          <a:p>
            <a:pPr rtl="0"/>
            <a:r>
              <a:rPr lang="it-IT" noProof="1" smtClean="0"/>
              <a:t>Cosa sa fare ?</a:t>
            </a:r>
          </a:p>
          <a:p>
            <a:pPr rtl="0"/>
            <a:r>
              <a:rPr lang="it-IT" noProof="1" smtClean="0"/>
              <a:t>Quali abilità?</a:t>
            </a:r>
          </a:p>
          <a:p>
            <a:pPr rtl="0"/>
            <a:r>
              <a:rPr lang="it-IT" noProof="1" smtClean="0"/>
              <a:t>Quali competenze? </a:t>
            </a:r>
          </a:p>
          <a:p>
            <a:pPr rtl="0"/>
            <a:endParaRPr lang="it-IT" dirty="0"/>
          </a:p>
        </p:txBody>
      </p:sp>
      <p:pic>
        <p:nvPicPr>
          <p:cNvPr id="43" name="Segnaposto immagine 42">
            <a:extLst>
              <a:ext uri="{FF2B5EF4-FFF2-40B4-BE49-F238E27FC236}">
                <a16:creationId xmlns="" xmlns:a16="http://schemas.microsoft.com/office/drawing/2014/main" id="{869A15CA-3DF8-417D-B9D8-F994D15851BB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82" y="2626242"/>
            <a:ext cx="967562" cy="715363"/>
          </a:xfrm>
        </p:spPr>
      </p:pic>
      <p:sp>
        <p:nvSpPr>
          <p:cNvPr id="9" name="Segnaposto testo 8">
            <a:extLst>
              <a:ext uri="{FF2B5EF4-FFF2-40B4-BE49-F238E27FC236}">
                <a16:creationId xmlns="" xmlns:a16="http://schemas.microsoft.com/office/drawing/2014/main" id="{CEFFF724-CE30-4C63-A086-DF05C2777E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126113" y="3950115"/>
            <a:ext cx="1620000" cy="500554"/>
          </a:xfrm>
        </p:spPr>
        <p:txBody>
          <a:bodyPr rtlCol="0"/>
          <a:lstStyle/>
          <a:p>
            <a:pPr rtl="0"/>
            <a:r>
              <a:rPr lang="it-IT" dirty="0" smtClean="0"/>
              <a:t>Punti di debolezza</a:t>
            </a:r>
            <a:endParaRPr lang="it-IT" dirty="0"/>
          </a:p>
        </p:txBody>
      </p:sp>
      <p:sp>
        <p:nvSpPr>
          <p:cNvPr id="10" name="Segnaposto testo 9">
            <a:extLst>
              <a:ext uri="{FF2B5EF4-FFF2-40B4-BE49-F238E27FC236}">
                <a16:creationId xmlns="" xmlns:a16="http://schemas.microsoft.com/office/drawing/2014/main" id="{AA64044E-682B-419B-AB70-118D0597C64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126113" y="4450670"/>
            <a:ext cx="1620000" cy="982566"/>
          </a:xfrm>
        </p:spPr>
        <p:txBody>
          <a:bodyPr rtlCol="0"/>
          <a:lstStyle/>
          <a:p>
            <a:pPr rtl="0"/>
            <a:r>
              <a:rPr lang="it-IT" dirty="0" smtClean="0"/>
              <a:t>Cosa può migliorare?</a:t>
            </a:r>
          </a:p>
          <a:p>
            <a:pPr rtl="0"/>
            <a:r>
              <a:rPr lang="it-IT" dirty="0" smtClean="0"/>
              <a:t>Cosa non sa fare solo?</a:t>
            </a:r>
          </a:p>
          <a:p>
            <a:pPr rtl="0"/>
            <a:r>
              <a:rPr lang="it-IT" dirty="0"/>
              <a:t> </a:t>
            </a:r>
            <a:r>
              <a:rPr lang="it-IT" dirty="0" smtClean="0"/>
              <a:t>Quali difficoltà?</a:t>
            </a:r>
            <a:r>
              <a:rPr lang="it-IT" noProof="1" smtClean="0"/>
              <a:t> </a:t>
            </a:r>
          </a:p>
          <a:p>
            <a:pPr rtl="0"/>
            <a:endParaRPr lang="it-IT" dirty="0"/>
          </a:p>
        </p:txBody>
      </p:sp>
      <p:pic>
        <p:nvPicPr>
          <p:cNvPr id="45" name="Segnaposto immagine 44">
            <a:extLst>
              <a:ext uri="{FF2B5EF4-FFF2-40B4-BE49-F238E27FC236}">
                <a16:creationId xmlns="" xmlns:a16="http://schemas.microsoft.com/office/drawing/2014/main" id="{D18F8380-4F68-4979-BEC0-C897519AD43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76" y="2795464"/>
            <a:ext cx="621792" cy="470489"/>
          </a:xfrm>
        </p:spPr>
      </p:pic>
      <p:sp>
        <p:nvSpPr>
          <p:cNvPr id="12" name="Segnaposto testo 11">
            <a:extLst>
              <a:ext uri="{FF2B5EF4-FFF2-40B4-BE49-F238E27FC236}">
                <a16:creationId xmlns="" xmlns:a16="http://schemas.microsoft.com/office/drawing/2014/main" id="{F2739695-B49F-491F-9573-F501246A7F4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56972" y="3950115"/>
            <a:ext cx="1620000" cy="500554"/>
          </a:xfrm>
        </p:spPr>
        <p:txBody>
          <a:bodyPr rtlCol="0"/>
          <a:lstStyle/>
          <a:p>
            <a:pPr rtl="0"/>
            <a:r>
              <a:rPr lang="it-IT" dirty="0" smtClean="0"/>
              <a:t>Individuare obiettivi</a:t>
            </a:r>
            <a:endParaRPr lang="it-IT" dirty="0"/>
          </a:p>
        </p:txBody>
      </p:sp>
      <p:sp>
        <p:nvSpPr>
          <p:cNvPr id="13" name="Segnaposto testo 12">
            <a:extLst>
              <a:ext uri="{FF2B5EF4-FFF2-40B4-BE49-F238E27FC236}">
                <a16:creationId xmlns="" xmlns:a16="http://schemas.microsoft.com/office/drawing/2014/main" id="{59357458-973E-473B-B43E-428D949A39C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256972" y="4450670"/>
            <a:ext cx="1620000" cy="982566"/>
          </a:xfrm>
        </p:spPr>
        <p:txBody>
          <a:bodyPr rtlCol="0"/>
          <a:lstStyle/>
          <a:p>
            <a:pPr rtl="0"/>
            <a:r>
              <a:rPr lang="it-IT" noProof="1" smtClean="0"/>
              <a:t>Quali dimensioni volgio sviluppare?</a:t>
            </a:r>
          </a:p>
          <a:p>
            <a:pPr rtl="0"/>
            <a:r>
              <a:rPr lang="it-IT" noProof="1" smtClean="0"/>
              <a:t>Quali obiettivi dispiclinari? </a:t>
            </a:r>
          </a:p>
          <a:p>
            <a:pPr rtl="0"/>
            <a:endParaRPr lang="it-IT" dirty="0"/>
          </a:p>
        </p:txBody>
      </p:sp>
      <p:pic>
        <p:nvPicPr>
          <p:cNvPr id="47" name="Segnaposto immagine 46">
            <a:extLst>
              <a:ext uri="{FF2B5EF4-FFF2-40B4-BE49-F238E27FC236}">
                <a16:creationId xmlns="" xmlns:a16="http://schemas.microsoft.com/office/drawing/2014/main" id="{3B1C03DA-0209-4A1A-96AE-B3FF2B5F7533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935" y="2742562"/>
            <a:ext cx="621792" cy="576295"/>
          </a:xfrm>
        </p:spPr>
      </p:pic>
      <p:sp>
        <p:nvSpPr>
          <p:cNvPr id="15" name="Segnaposto testo 14">
            <a:extLst>
              <a:ext uri="{FF2B5EF4-FFF2-40B4-BE49-F238E27FC236}">
                <a16:creationId xmlns="" xmlns:a16="http://schemas.microsoft.com/office/drawing/2014/main" id="{4C4406D0-E93A-4D4A-882C-3D100622979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87831" y="3950114"/>
            <a:ext cx="1620000" cy="653783"/>
          </a:xfrm>
        </p:spPr>
        <p:txBody>
          <a:bodyPr rtlCol="0"/>
          <a:lstStyle/>
          <a:p>
            <a:pPr rtl="0"/>
            <a:r>
              <a:rPr lang="it-IT" dirty="0" smtClean="0"/>
              <a:t>Strategie, strumenti, metodi</a:t>
            </a:r>
            <a:endParaRPr lang="it-IT" dirty="0"/>
          </a:p>
        </p:txBody>
      </p:sp>
      <p:sp>
        <p:nvSpPr>
          <p:cNvPr id="16" name="Segnaposto testo 15">
            <a:extLst>
              <a:ext uri="{FF2B5EF4-FFF2-40B4-BE49-F238E27FC236}">
                <a16:creationId xmlns="" xmlns:a16="http://schemas.microsoft.com/office/drawing/2014/main" id="{820792B4-5A57-43A7-8C75-3B4261EE86D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87831" y="4785032"/>
            <a:ext cx="1620000" cy="720000"/>
          </a:xfrm>
        </p:spPr>
        <p:txBody>
          <a:bodyPr rtlCol="0"/>
          <a:lstStyle/>
          <a:p>
            <a:pPr rtl="0"/>
            <a:r>
              <a:rPr lang="it-IT" dirty="0" smtClean="0"/>
              <a:t>Quali sono gli strumenti più idonei? Quali gli ambienti? Quali metodi?</a:t>
            </a:r>
            <a:r>
              <a:rPr lang="it-IT" noProof="1" smtClean="0"/>
              <a:t> </a:t>
            </a:r>
          </a:p>
          <a:p>
            <a:pPr rtl="0"/>
            <a:endParaRPr lang="it-IT" dirty="0"/>
          </a:p>
        </p:txBody>
      </p:sp>
      <p:pic>
        <p:nvPicPr>
          <p:cNvPr id="49" name="Segnaposto immagine 48">
            <a:extLst>
              <a:ext uri="{FF2B5EF4-FFF2-40B4-BE49-F238E27FC236}">
                <a16:creationId xmlns="" xmlns:a16="http://schemas.microsoft.com/office/drawing/2014/main" id="{B216FC82-4CDA-4982-85CF-C693A432A28E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363" y="2719813"/>
            <a:ext cx="496651" cy="621792"/>
          </a:xfrm>
        </p:spPr>
      </p:pic>
      <p:sp>
        <p:nvSpPr>
          <p:cNvPr id="18" name="Segnaposto testo 17">
            <a:extLst>
              <a:ext uri="{FF2B5EF4-FFF2-40B4-BE49-F238E27FC236}">
                <a16:creationId xmlns="" xmlns:a16="http://schemas.microsoft.com/office/drawing/2014/main" id="{448350F0-9CCA-4F7C-98E8-BC7969FD39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rtlCol="0"/>
          <a:lstStyle/>
          <a:p>
            <a:pPr rtl="0"/>
            <a:r>
              <a:rPr lang="it-IT" dirty="0" smtClean="0"/>
              <a:t>Verifiche</a:t>
            </a:r>
            <a:endParaRPr lang="it-IT" dirty="0"/>
          </a:p>
        </p:txBody>
      </p:sp>
      <p:sp>
        <p:nvSpPr>
          <p:cNvPr id="19" name="Segnaposto testo 18">
            <a:extLst>
              <a:ext uri="{FF2B5EF4-FFF2-40B4-BE49-F238E27FC236}">
                <a16:creationId xmlns="" xmlns:a16="http://schemas.microsoft.com/office/drawing/2014/main" id="{4FD8E4F9-1B84-4707-95BE-9EC53D7ACB9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518689" y="4450670"/>
            <a:ext cx="1620000" cy="746748"/>
          </a:xfrm>
        </p:spPr>
        <p:txBody>
          <a:bodyPr rtlCol="0"/>
          <a:lstStyle/>
          <a:p>
            <a:pPr rtl="0"/>
            <a:r>
              <a:rPr lang="it-IT" dirty="0" smtClean="0"/>
              <a:t>Ho raggiunto gli obiettivi? Le strategie erano giuste? Come posso migliorare?</a:t>
            </a:r>
          </a:p>
          <a:p>
            <a:pPr rtl="0"/>
            <a:r>
              <a:rPr lang="it-IT" noProof="1" smtClean="0"/>
              <a:t>. </a:t>
            </a:r>
          </a:p>
          <a:p>
            <a:pPr rtl="0"/>
            <a:endParaRPr lang="it-IT" dirty="0"/>
          </a:p>
        </p:txBody>
      </p:sp>
      <p:sp>
        <p:nvSpPr>
          <p:cNvPr id="32" name="Segnaposto numero diapositiva 31">
            <a:extLst>
              <a:ext uri="{FF2B5EF4-FFF2-40B4-BE49-F238E27FC236}">
                <a16:creationId xmlns="" xmlns:a16="http://schemas.microsoft.com/office/drawing/2014/main" id="{E612258B-809C-4937-88CC-45880B3C8264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0DED61FF-98D7-468C-A710-A0E65FFC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631256"/>
          </a:xfrm>
        </p:spPr>
        <p:txBody>
          <a:bodyPr rtlCol="0"/>
          <a:lstStyle/>
          <a:p>
            <a:pPr algn="ctr" rtl="0"/>
            <a:r>
              <a:rPr lang="it-IT" dirty="0" smtClean="0"/>
              <a:t>Come provare a potenziare l’efficacia del PEI: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48047" y="1552353"/>
            <a:ext cx="9080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INDIVIDUARE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71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egnaposto immagine 14">
            <a:extLst>
              <a:ext uri="{FF2B5EF4-FFF2-40B4-BE49-F238E27FC236}">
                <a16:creationId xmlns="" xmlns:a16="http://schemas.microsoft.com/office/drawing/2014/main" id="{C675E008-A5DF-4639-84DF-6071C1580B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2503"/>
            <a:ext cx="5703889" cy="4423144"/>
          </a:xfrm>
        </p:spPr>
      </p:pic>
      <p:sp>
        <p:nvSpPr>
          <p:cNvPr id="2" name="Segnaposto numero diapositiva 1">
            <a:extLst>
              <a:ext uri="{FF2B5EF4-FFF2-40B4-BE49-F238E27FC236}">
                <a16:creationId xmlns="" xmlns:a16="http://schemas.microsoft.com/office/drawing/2014/main" id="{14946B59-7B49-4180-9B48-FAC9C2BDF7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it-IT" smtClean="0"/>
              <a:pPr rtl="0"/>
              <a:t>9</a:t>
            </a:fld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="" xmlns:a16="http://schemas.microsoft.com/office/drawing/2014/main" id="{362AC071-0624-430C-AEB0-AD3EBFC1C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5727" y="374904"/>
            <a:ext cx="3863221" cy="2093976"/>
          </a:xfrm>
        </p:spPr>
        <p:txBody>
          <a:bodyPr rtlCol="0"/>
          <a:lstStyle/>
          <a:p>
            <a:pPr rtl="0"/>
            <a:r>
              <a:rPr lang="it-IT" dirty="0" smtClean="0"/>
              <a:t>E’ necessario osservare e condividere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5F606456-BEB8-424C-8C7C-E9B311D7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727" y="2818751"/>
            <a:ext cx="3863221" cy="2722513"/>
          </a:xfrm>
        </p:spPr>
        <p:txBody>
          <a:bodyPr rtlCol="0"/>
          <a:lstStyle/>
          <a:p>
            <a:pPr marL="342900" indent="-342900" rtl="0">
              <a:buFontTx/>
              <a:buChar char="-"/>
            </a:pPr>
            <a:r>
              <a:rPr lang="it-IT" noProof="1" smtClean="0"/>
              <a:t>La scuola (dirigenti, insegnanti, assistenti)</a:t>
            </a:r>
          </a:p>
          <a:p>
            <a:pPr marL="342900" indent="-342900" rtl="0">
              <a:buFontTx/>
              <a:buChar char="-"/>
            </a:pPr>
            <a:r>
              <a:rPr lang="it-IT" noProof="1" smtClean="0"/>
              <a:t>La famiglia e l’alunno</a:t>
            </a:r>
          </a:p>
          <a:p>
            <a:pPr marL="342900" indent="-342900" rtl="0">
              <a:buFontTx/>
              <a:buChar char="-"/>
            </a:pPr>
            <a:r>
              <a:rPr lang="it-IT" noProof="1" smtClean="0"/>
              <a:t>I professionisti </a:t>
            </a:r>
            <a:r>
              <a:rPr lang="it-IT" noProof="1" smtClean="0"/>
              <a:t>specializzati</a:t>
            </a:r>
          </a:p>
          <a:p>
            <a:pPr rtl="0"/>
            <a:r>
              <a:rPr lang="en-US" i="1" noProof="1" smtClean="0"/>
              <a:t>Ognuno con le proprie competenze e nel rispetto dei rispettivi ruoli</a:t>
            </a:r>
            <a:endParaRPr lang="it-IT" i="1" noProof="1" smtClean="0"/>
          </a:p>
          <a:p>
            <a:pPr rtl="0"/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13446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615_TF66873322.potx" id="{9F37BDF7-5162-4029-99ED-E13A336190F5}" vid="{5E690ABD-BDC8-4075-93FB-7A45AB0BF59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F3C09B-154E-4A52-A906-C3F4A2C7E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33E771-E022-4C55-86B2-92F4B446C69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B3A9A4-3B1F-4ADC-9D4B-3B70E586C5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tonalità di rosa</Template>
  <TotalTime>0</TotalTime>
  <Words>620</Words>
  <Application>Microsoft Office PowerPoint</Application>
  <PresentationFormat>Widescreen</PresentationFormat>
  <Paragraphs>118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Wingdings</vt:lpstr>
      <vt:lpstr>Tema di Office</vt:lpstr>
      <vt:lpstr>NUOVO MODELLO DI PEI: perché è importante la collaborazione scuola-famiglia</vt:lpstr>
      <vt:lpstr>- </vt:lpstr>
      <vt:lpstr>Che cosa è l’inclusione </vt:lpstr>
      <vt:lpstr>- </vt:lpstr>
      <vt:lpstr>Dall’esclusione all’inclusione scolastica:</vt:lpstr>
      <vt:lpstr>IL PEI</vt:lpstr>
      <vt:lpstr>  Progettare l’inclusione e’ un lavoro di squadra</vt:lpstr>
      <vt:lpstr>Come provare a potenziare l’efficacia del PEI:</vt:lpstr>
      <vt:lpstr>E’ necessario osservare e condividere</vt:lpstr>
      <vt:lpstr> rompere gli schemi</vt:lpstr>
      <vt:lpstr>IL PEI COME OPPORTUNITA’ DI</vt:lpstr>
      <vt:lpstr>Presentazione standard di PowerPoint</vt:lpstr>
      <vt:lpstr>Grazie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2021-02-27T17:30:19Z</dcterms:created>
  <dcterms:modified xsi:type="dcterms:W3CDTF">2021-03-01T12:33:08Z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